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5" r:id="rId5"/>
    <p:sldId id="259" r:id="rId6"/>
    <p:sldId id="260" r:id="rId7"/>
    <p:sldId id="261" r:id="rId8"/>
    <p:sldId id="263"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304246-8669-4E21-B520-9CE12A8487B7}"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21001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304246-8669-4E21-B520-9CE12A8487B7}"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77462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304246-8669-4E21-B520-9CE12A8487B7}"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318063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042E0CF-6BA0-49CC-9135-9242983652F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459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042E0CF-6BA0-49CC-9135-9242983652F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2563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042E0CF-6BA0-49CC-9135-9242983652F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6752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042E0CF-6BA0-49CC-9135-9242983652F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99270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042E0CF-6BA0-49CC-9135-9242983652F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3367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304246-8669-4E21-B520-9CE12A8487B7}"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146201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304246-8669-4E21-B520-9CE12A8487B7}"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27295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304246-8669-4E21-B520-9CE12A8487B7}"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8667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304246-8669-4E21-B520-9CE12A8487B7}"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207847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304246-8669-4E21-B520-9CE12A8487B7}"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132330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04246-8669-4E21-B520-9CE12A8487B7}"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323248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304246-8669-4E21-B520-9CE12A8487B7}"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346899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304246-8669-4E21-B520-9CE12A8487B7}"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02B88-673C-4FFA-80FC-37908238BB8C}" type="slidenum">
              <a:rPr lang="en-GB" smtClean="0"/>
              <a:t>‹#›</a:t>
            </a:fld>
            <a:endParaRPr lang="en-GB"/>
          </a:p>
        </p:txBody>
      </p:sp>
    </p:spTree>
    <p:extLst>
      <p:ext uri="{BB962C8B-B14F-4D97-AF65-F5344CB8AC3E}">
        <p14:creationId xmlns:p14="http://schemas.microsoft.com/office/powerpoint/2010/main" val="329073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04246-8669-4E21-B520-9CE12A8487B7}"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02B88-673C-4FFA-80FC-37908238BB8C}" type="slidenum">
              <a:rPr lang="en-GB" smtClean="0"/>
              <a:t>‹#›</a:t>
            </a:fld>
            <a:endParaRPr lang="en-GB"/>
          </a:p>
        </p:txBody>
      </p:sp>
    </p:spTree>
    <p:extLst>
      <p:ext uri="{BB962C8B-B14F-4D97-AF65-F5344CB8AC3E}">
        <p14:creationId xmlns:p14="http://schemas.microsoft.com/office/powerpoint/2010/main" val="394297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jones@kingsavenue.lambeth.sch.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zkayMXH5QlU"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Reception’s Maths lesson WB 18</a:t>
            </a:r>
            <a:r>
              <a:rPr lang="en-GB" baseline="30000" dirty="0" smtClean="0"/>
              <a:t>th</a:t>
            </a:r>
            <a:r>
              <a:rPr lang="en-GB" dirty="0" smtClean="0"/>
              <a:t> January 2021</a:t>
            </a:r>
            <a:endParaRPr lang="en-GB" dirty="0"/>
          </a:p>
        </p:txBody>
      </p:sp>
      <p:sp>
        <p:nvSpPr>
          <p:cNvPr id="3" name="Subtitle 2"/>
          <p:cNvSpPr>
            <a:spLocks noGrp="1"/>
          </p:cNvSpPr>
          <p:nvPr>
            <p:ph type="subTitle" idx="1"/>
          </p:nvPr>
        </p:nvSpPr>
        <p:spPr/>
        <p:txBody>
          <a:bodyPr/>
          <a:lstStyle/>
          <a:p>
            <a:r>
              <a:rPr lang="en-GB" dirty="0" smtClean="0"/>
              <a:t>LO: I can compare the mass and capacity </a:t>
            </a:r>
            <a:r>
              <a:rPr lang="en-GB" smtClean="0"/>
              <a:t>of everyday things </a:t>
            </a:r>
            <a:r>
              <a:rPr lang="en-GB" dirty="0" smtClean="0"/>
              <a:t>. </a:t>
            </a:r>
          </a:p>
          <a:p>
            <a:endParaRPr lang="en-GB" dirty="0"/>
          </a:p>
          <a:p>
            <a:r>
              <a:rPr lang="en-GB" dirty="0" smtClean="0"/>
              <a:t>Please send all completed work to </a:t>
            </a:r>
            <a:r>
              <a:rPr lang="en-GB" dirty="0" smtClean="0">
                <a:hlinkClick r:id="rId2"/>
              </a:rPr>
              <a:t>pjones@kingsavenue.lambeth.sch.uk</a:t>
            </a:r>
            <a:r>
              <a:rPr lang="en-GB" dirty="0" smtClean="0"/>
              <a:t> </a:t>
            </a:r>
          </a:p>
        </p:txBody>
      </p:sp>
    </p:spTree>
    <p:extLst>
      <p:ext uri="{BB962C8B-B14F-4D97-AF65-F5344CB8AC3E}">
        <p14:creationId xmlns:p14="http://schemas.microsoft.com/office/powerpoint/2010/main" val="216543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78894"/>
            <a:ext cx="10960100" cy="5956629"/>
          </a:xfrm>
        </p:spPr>
        <p:txBody>
          <a:bodyPr/>
          <a:lstStyle/>
          <a:p>
            <a:r>
              <a:rPr lang="en-GB" sz="2400" dirty="0" smtClean="0">
                <a:latin typeface="Comic Sans MS" panose="030F0702030302020204" pitchFamily="66" charset="0"/>
              </a:rPr>
              <a:t>Monday’s </a:t>
            </a:r>
            <a:r>
              <a:rPr lang="en-GB" sz="2400" dirty="0" smtClean="0">
                <a:latin typeface="Comic Sans MS" panose="030F0702030302020204" pitchFamily="66" charset="0"/>
              </a:rPr>
              <a:t>activity</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Today we are going to talk about comparing the mass of things.</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solidFill>
                  <a:srgbClr val="FF0000"/>
                </a:solidFill>
                <a:latin typeface="Comic Sans MS" panose="030F0702030302020204" pitchFamily="66" charset="0"/>
              </a:rPr>
              <a:t>How do we compare mass? </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We compare mass by measuring the weight  of </a:t>
            </a:r>
            <a:r>
              <a:rPr lang="en-GB" sz="2400" dirty="0" smtClean="0">
                <a:latin typeface="Comic Sans MS" panose="030F0702030302020204" pitchFamily="66" charset="0"/>
              </a:rPr>
              <a:t>things by talking about ow </a:t>
            </a:r>
            <a:r>
              <a:rPr lang="en-GB" sz="2400" dirty="0" smtClean="0">
                <a:latin typeface="Comic Sans MS" panose="030F0702030302020204" pitchFamily="66" charset="0"/>
              </a:rPr>
              <a:t>heavy or light things are.</a:t>
            </a:r>
            <a:br>
              <a:rPr lang="en-GB" sz="24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US" sz="2400" dirty="0" smtClean="0">
                <a:latin typeface="Comic Sans MS" panose="030F0702030302020204" pitchFamily="66" charset="0"/>
              </a:rPr>
              <a:t>Ask </a:t>
            </a:r>
            <a:r>
              <a:rPr lang="en-US" sz="2400" dirty="0">
                <a:latin typeface="Comic Sans MS" panose="030F0702030302020204" pitchFamily="66" charset="0"/>
              </a:rPr>
              <a:t>the children to be human balance scales – place an item on each hand and ask them to tip to show which item is heavier and which is lighter. Use the balance scales to check the children’s estimations. The children could also hold buckets or bags in each hand and place items inside to feel which has the stronger downward pull</a:t>
            </a:r>
            <a:r>
              <a:rPr lang="en-US" sz="2400" dirty="0" smtClean="0">
                <a:latin typeface="Comic Sans MS" panose="030F0702030302020204" pitchFamily="66" charset="0"/>
              </a:rPr>
              <a:t>.</a:t>
            </a:r>
            <a:br>
              <a:rPr lang="en-US" sz="2400" dirty="0" smtClean="0">
                <a:latin typeface="Comic Sans MS" panose="030F0702030302020204" pitchFamily="66" charset="0"/>
              </a:rPr>
            </a:br>
            <a:r>
              <a:rPr lang="en-US" sz="2400" dirty="0">
                <a:latin typeface="Comic Sans MS" panose="030F0702030302020204" pitchFamily="66" charset="0"/>
              </a:rPr>
              <a:t/>
            </a:r>
            <a:br>
              <a:rPr lang="en-US" sz="2400" dirty="0">
                <a:latin typeface="Comic Sans MS" panose="030F0702030302020204" pitchFamily="66" charset="0"/>
              </a:rPr>
            </a:br>
            <a:r>
              <a:rPr lang="en-GB" sz="2400" dirty="0" smtClean="0">
                <a:latin typeface="Comic Sans MS" panose="030F0702030302020204" pitchFamily="66" charset="0"/>
              </a:rPr>
              <a:t>Can you compare the weights of these two objects?</a:t>
            </a:r>
            <a:r>
              <a:rPr lang="en-US" sz="2400" dirty="0">
                <a:latin typeface="Comic Sans MS" panose="030F0702030302020204" pitchFamily="66" charset="0"/>
              </a:rPr>
              <a:t> </a:t>
            </a:r>
            <a:r>
              <a:rPr lang="en-US" sz="2400" dirty="0" smtClean="0">
                <a:latin typeface="Comic Sans MS" panose="030F0702030302020204" pitchFamily="66" charset="0"/>
              </a:rPr>
              <a:t>Look around your house and find </a:t>
            </a:r>
            <a:r>
              <a:rPr lang="en-US" sz="2400" dirty="0">
                <a:latin typeface="Comic Sans MS" panose="030F0702030302020204" pitchFamily="66" charset="0"/>
              </a:rPr>
              <a:t>things which feel heavier and </a:t>
            </a:r>
            <a:r>
              <a:rPr lang="en-US" sz="2400" dirty="0" smtClean="0">
                <a:latin typeface="Comic Sans MS" panose="030F0702030302020204" pitchFamily="66" charset="0"/>
              </a:rPr>
              <a:t>lighter than a pencil, then sort them into 2 groups.</a:t>
            </a:r>
            <a:endParaRPr lang="en-GB" sz="2800" dirty="0">
              <a:latin typeface="Comic Sans MS" panose="030F0702030302020204" pitchFamily="66" charset="0"/>
            </a:endParaRPr>
          </a:p>
        </p:txBody>
      </p:sp>
      <p:pic>
        <p:nvPicPr>
          <p:cNvPr id="3" name="Picture 4" descr="MC900434802[1]"/>
          <p:cNvPicPr>
            <a:picLocks noChangeAspect="1" noChangeArrowheads="1"/>
          </p:cNvPicPr>
          <p:nvPr/>
        </p:nvPicPr>
        <p:blipFill rotWithShape="1">
          <a:blip r:embed="rId2">
            <a:extLst>
              <a:ext uri="{28A0092B-C50C-407E-A947-70E740481C1C}">
                <a14:useLocalDpi xmlns:a14="http://schemas.microsoft.com/office/drawing/2010/main" val="0"/>
              </a:ext>
            </a:extLst>
          </a:blip>
          <a:srcRect t="6152" b="5552"/>
          <a:stretch/>
        </p:blipFill>
        <p:spPr bwMode="auto">
          <a:xfrm>
            <a:off x="9825359" y="561258"/>
            <a:ext cx="1744339" cy="154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C90032039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072" y="5872166"/>
            <a:ext cx="682906" cy="7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C90043487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1740">
            <a:off x="8219990" y="5787043"/>
            <a:ext cx="899746" cy="89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3992031" y="5883492"/>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Feather</a:t>
            </a:r>
          </a:p>
        </p:txBody>
      </p:sp>
      <p:sp>
        <p:nvSpPr>
          <p:cNvPr id="9" name="Text Box 9"/>
          <p:cNvSpPr txBox="1">
            <a:spLocks noChangeArrowheads="1"/>
          </p:cNvSpPr>
          <p:nvPr/>
        </p:nvSpPr>
        <p:spPr bwMode="auto">
          <a:xfrm>
            <a:off x="9073650" y="5870202"/>
            <a:ext cx="86431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Pencil</a:t>
            </a:r>
          </a:p>
        </p:txBody>
      </p:sp>
    </p:spTree>
    <p:extLst>
      <p:ext uri="{BB962C8B-B14F-4D97-AF65-F5344CB8AC3E}">
        <p14:creationId xmlns:p14="http://schemas.microsoft.com/office/powerpoint/2010/main" val="206738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981201" y="479426"/>
            <a:ext cx="8220075" cy="993775"/>
          </a:xfrm>
        </p:spPr>
        <p:txBody>
          <a:bodyPr/>
          <a:lstStyle/>
          <a:p>
            <a:pPr eaLnBrk="1" hangingPunct="1"/>
            <a:r>
              <a:rPr lang="en-GB" altLang="en-US" sz="3600" dirty="0" smtClean="0">
                <a:latin typeface="Comic Sans MS" panose="030F0702030302020204" pitchFamily="66" charset="0"/>
              </a:rPr>
              <a:t>Tuesday’s activity </a:t>
            </a:r>
            <a:endParaRPr lang="en-GB" altLang="en-US" sz="3600" dirty="0">
              <a:latin typeface="Comic Sans MS" panose="030F0702030302020204" pitchFamily="66" charset="0"/>
            </a:endParaRPr>
          </a:p>
        </p:txBody>
      </p:sp>
      <p:sp>
        <p:nvSpPr>
          <p:cNvPr id="2" name="Rectangle 1"/>
          <p:cNvSpPr/>
          <p:nvPr/>
        </p:nvSpPr>
        <p:spPr>
          <a:xfrm>
            <a:off x="2108994" y="1473201"/>
            <a:ext cx="7393781" cy="369332"/>
          </a:xfrm>
          <a:prstGeom prst="rect">
            <a:avLst/>
          </a:prstGeom>
        </p:spPr>
        <p:txBody>
          <a:bodyPr wrap="square">
            <a:spAutoFit/>
          </a:bodyPr>
          <a:lstStyle/>
          <a:p>
            <a:r>
              <a:rPr lang="en-US" dirty="0" smtClean="0">
                <a:latin typeface="Comic Sans MS" panose="030F0702030302020204" pitchFamily="66" charset="0"/>
              </a:rPr>
              <a:t>    </a:t>
            </a:r>
            <a:endParaRPr lang="en-GB" dirty="0">
              <a:latin typeface="Comic Sans MS" panose="030F0702030302020204" pitchFamily="66" charset="0"/>
            </a:endParaRPr>
          </a:p>
        </p:txBody>
      </p:sp>
      <p:sp>
        <p:nvSpPr>
          <p:cNvPr id="3" name="Rectangle 2"/>
          <p:cNvSpPr/>
          <p:nvPr/>
        </p:nvSpPr>
        <p:spPr>
          <a:xfrm>
            <a:off x="1770927" y="1332149"/>
            <a:ext cx="9109275" cy="4524315"/>
          </a:xfrm>
          <a:prstGeom prst="rect">
            <a:avLst/>
          </a:prstGeom>
        </p:spPr>
        <p:txBody>
          <a:bodyPr wrap="square">
            <a:spAutoFit/>
          </a:bodyPr>
          <a:lstStyle/>
          <a:p>
            <a:r>
              <a:rPr lang="en-US" dirty="0"/>
              <a:t>Encourage the children to compare the weight of different size balls and different things in the </a:t>
            </a:r>
            <a:r>
              <a:rPr lang="en-US" dirty="0" smtClean="0"/>
              <a:t>house/ classroom. </a:t>
            </a:r>
            <a:r>
              <a:rPr lang="en-US" dirty="0"/>
              <a:t>To provide further interest, encourage the children to use different parcels to balance a </a:t>
            </a:r>
            <a:r>
              <a:rPr lang="en-US" dirty="0" smtClean="0"/>
              <a:t>book on </a:t>
            </a:r>
            <a:r>
              <a:rPr lang="en-US" dirty="0"/>
              <a:t>a scale.</a:t>
            </a:r>
            <a:br>
              <a:rPr lang="en-US" dirty="0"/>
            </a:br>
            <a:r>
              <a:rPr lang="en-GB" dirty="0">
                <a:latin typeface="Comic Sans MS" panose="030F0702030302020204" pitchFamily="66" charset="0"/>
              </a:rPr>
              <a:t/>
            </a:r>
            <a:br>
              <a:rPr lang="en-GB" dirty="0">
                <a:latin typeface="Comic Sans MS" panose="030F0702030302020204" pitchFamily="66" charset="0"/>
              </a:rPr>
            </a:b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r>
              <a:rPr lang="en-US" dirty="0" smtClean="0">
                <a:latin typeface="Comic Sans MS" panose="030F0702030302020204" pitchFamily="66" charset="0"/>
              </a:rPr>
              <a:t>Can </a:t>
            </a:r>
            <a:r>
              <a:rPr lang="en-US" dirty="0">
                <a:latin typeface="Comic Sans MS" panose="030F0702030302020204" pitchFamily="66" charset="0"/>
              </a:rPr>
              <a:t>they find the heaviest parcel? Can they find the lightest? Are larger parcels always heavier?</a:t>
            </a: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Use the link to help you compare mass: </a:t>
            </a:r>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youtu.be/zkayMXH5QlU</a:t>
            </a:r>
            <a:r>
              <a:rPr lang="en-GB" dirty="0" smtClean="0">
                <a:latin typeface="Comic Sans MS" panose="030F0702030302020204" pitchFamily="66" charset="0"/>
              </a:rPr>
              <a:t> </a:t>
            </a:r>
            <a:r>
              <a:rPr lang="en-GB" dirty="0">
                <a:latin typeface="Comic Sans MS" panose="030F0702030302020204" pitchFamily="66" charset="0"/>
              </a:rPr>
              <a:t/>
            </a:r>
            <a:br>
              <a:rPr lang="en-GB" dirty="0">
                <a:latin typeface="Comic Sans MS" panose="030F0702030302020204" pitchFamily="66" charset="0"/>
              </a:rPr>
            </a:br>
            <a:endParaRPr lang="en-GB" dirty="0"/>
          </a:p>
        </p:txBody>
      </p:sp>
      <p:pic>
        <p:nvPicPr>
          <p:cNvPr id="33" name="Picture 8" descr="MC9004417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461" y="2425669"/>
            <a:ext cx="2108994" cy="210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MC900434802[1]"/>
          <p:cNvPicPr>
            <a:picLocks noChangeAspect="1" noChangeArrowheads="1"/>
          </p:cNvPicPr>
          <p:nvPr/>
        </p:nvPicPr>
        <p:blipFill rotWithShape="1">
          <a:blip r:embed="rId4">
            <a:extLst>
              <a:ext uri="{28A0092B-C50C-407E-A947-70E740481C1C}">
                <a14:useLocalDpi xmlns:a14="http://schemas.microsoft.com/office/drawing/2010/main" val="0"/>
              </a:ext>
            </a:extLst>
          </a:blip>
          <a:srcRect t="6152" b="5552"/>
          <a:stretch/>
        </p:blipFill>
        <p:spPr bwMode="auto">
          <a:xfrm>
            <a:off x="8788623" y="2100691"/>
            <a:ext cx="2231702" cy="197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58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981200" y="274639"/>
            <a:ext cx="8218488"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smtClean="0">
                <a:latin typeface="Comic Sans MS" panose="030F0702030302020204" pitchFamily="66" charset="0"/>
              </a:rPr>
              <a:t>Tuesday’s activity  </a:t>
            </a:r>
          </a:p>
          <a:p>
            <a:pPr algn="ctr" eaLnBrk="1" hangingPunct="1"/>
            <a:r>
              <a:rPr lang="en-GB" altLang="en-US" sz="4400" dirty="0" smtClean="0">
                <a:solidFill>
                  <a:schemeClr val="folHlink"/>
                </a:solidFill>
                <a:latin typeface="Comic Sans MS" panose="030F0702030302020204" pitchFamily="66" charset="0"/>
              </a:rPr>
              <a:t>How </a:t>
            </a:r>
            <a:r>
              <a:rPr lang="en-GB" altLang="en-US" sz="4400" dirty="0">
                <a:solidFill>
                  <a:schemeClr val="folHlink"/>
                </a:solidFill>
                <a:latin typeface="Comic Sans MS" panose="030F0702030302020204" pitchFamily="66" charset="0"/>
              </a:rPr>
              <a:t>many cubes does it take to balance the scales?</a:t>
            </a:r>
          </a:p>
        </p:txBody>
      </p:sp>
      <p:sp>
        <p:nvSpPr>
          <p:cNvPr id="9219" name="AutoShape 5"/>
          <p:cNvSpPr>
            <a:spLocks noChangeArrowheads="1"/>
          </p:cNvSpPr>
          <p:nvPr/>
        </p:nvSpPr>
        <p:spPr bwMode="auto">
          <a:xfrm>
            <a:off x="5159376" y="4221164"/>
            <a:ext cx="1584325" cy="194468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0" name="Line 6"/>
          <p:cNvSpPr>
            <a:spLocks noChangeShapeType="1"/>
          </p:cNvSpPr>
          <p:nvPr/>
        </p:nvSpPr>
        <p:spPr bwMode="auto">
          <a:xfrm>
            <a:off x="2782888" y="4149725"/>
            <a:ext cx="6265862" cy="158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1" name="Picture 7" descr="MC90043257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12252">
            <a:off x="2063750" y="30686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6" descr="MC9001163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863" y="3284539"/>
            <a:ext cx="17764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7" descr="MC9001163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26" y="2420939"/>
            <a:ext cx="1776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72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981201" y="467851"/>
            <a:ext cx="8220075" cy="993775"/>
          </a:xfrm>
        </p:spPr>
        <p:txBody>
          <a:bodyPr/>
          <a:lstStyle/>
          <a:p>
            <a:pPr eaLnBrk="1" hangingPunct="1"/>
            <a:r>
              <a:rPr lang="en-GB" altLang="en-US" sz="3600" dirty="0" smtClean="0">
                <a:latin typeface="Comic Sans MS" panose="030F0702030302020204" pitchFamily="66" charset="0"/>
              </a:rPr>
              <a:t>Wednesday’s activity- exploring capacity ?</a:t>
            </a:r>
            <a:endParaRPr lang="en-GB" altLang="en-US" sz="3600" dirty="0">
              <a:latin typeface="Comic Sans MS" panose="030F0702030302020204" pitchFamily="66" charset="0"/>
            </a:endParaRPr>
          </a:p>
        </p:txBody>
      </p:sp>
      <p:sp>
        <p:nvSpPr>
          <p:cNvPr id="2" name="Rectangle 1"/>
          <p:cNvSpPr/>
          <p:nvPr/>
        </p:nvSpPr>
        <p:spPr>
          <a:xfrm>
            <a:off x="1981201" y="1461626"/>
            <a:ext cx="8220075" cy="4801314"/>
          </a:xfrm>
          <a:prstGeom prst="rect">
            <a:avLst/>
          </a:prstGeom>
        </p:spPr>
        <p:txBody>
          <a:bodyPr wrap="square">
            <a:spAutoFit/>
          </a:bodyPr>
          <a:lstStyle/>
          <a:p>
            <a:r>
              <a:rPr lang="en-US" dirty="0" smtClean="0"/>
              <a:t>Capacity is the amount that something can contain. </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With family / in </a:t>
            </a:r>
            <a:r>
              <a:rPr lang="en-US" dirty="0"/>
              <a:t>a small group perhaps during snack time, provide each child with a cup. Ask them to make their cup full, make it empty, nearly full, nearly empty, about half full. Can they find a container which holds more than their cup? Can they find one which holds less? Provide a selection of containers of different shapes and sizes and ask the children to investigate which holds the most. They may do this by pouring directly from one container to another. They could also use a small cup to fill each container, counting how many small </a:t>
            </a:r>
            <a:r>
              <a:rPr lang="en-US" dirty="0" smtClean="0"/>
              <a:t>cup-full </a:t>
            </a:r>
            <a:r>
              <a:rPr lang="en-US" dirty="0"/>
              <a:t>the containers hold. Encourage them to record their results using their own methods of recording. </a:t>
            </a:r>
          </a:p>
          <a:p>
            <a:r>
              <a:rPr lang="en-US" dirty="0" smtClean="0"/>
              <a:t>Can you draw a container that is nearly empty and full? </a:t>
            </a:r>
            <a:r>
              <a:rPr lang="en-US" dirty="0"/>
              <a:t> </a:t>
            </a:r>
            <a:r>
              <a:rPr lang="en-US" dirty="0" smtClean="0"/>
              <a:t>How do you know?</a:t>
            </a:r>
            <a:endParaRPr lang="en-GB" dirty="0"/>
          </a:p>
        </p:txBody>
      </p:sp>
      <p:pic>
        <p:nvPicPr>
          <p:cNvPr id="5" name="Picture 4" descr="Glasses Set For Water, Full, Empty, Half-filled With Water Vector.. Royalty  Free Cliparts, Vectors, And Stock Illustration. Image 93474403."/>
          <p:cNvPicPr/>
          <p:nvPr/>
        </p:nvPicPr>
        <p:blipFill rotWithShape="1">
          <a:blip r:embed="rId2" cstate="print">
            <a:extLst>
              <a:ext uri="{28A0092B-C50C-407E-A947-70E740481C1C}">
                <a14:useLocalDpi xmlns:a14="http://schemas.microsoft.com/office/drawing/2010/main" val="0"/>
              </a:ext>
            </a:extLst>
          </a:blip>
          <a:srcRect l="4155" t="17465" r="5927" b="9681"/>
          <a:stretch/>
        </p:blipFill>
        <p:spPr bwMode="auto">
          <a:xfrm>
            <a:off x="4064100" y="1778349"/>
            <a:ext cx="3114675" cy="16808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694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981201" y="479426"/>
            <a:ext cx="8220075" cy="993775"/>
          </a:xfrm>
        </p:spPr>
        <p:txBody>
          <a:bodyPr/>
          <a:lstStyle/>
          <a:p>
            <a:pPr eaLnBrk="1" hangingPunct="1"/>
            <a:r>
              <a:rPr lang="en-GB" altLang="en-US" sz="3600" dirty="0" smtClean="0">
                <a:latin typeface="Comic Sans MS" panose="030F0702030302020204" pitchFamily="66" charset="0"/>
              </a:rPr>
              <a:t>Thursday’s </a:t>
            </a:r>
            <a:r>
              <a:rPr lang="en-GB" altLang="en-US" sz="3600" dirty="0">
                <a:latin typeface="Comic Sans MS" panose="030F0702030302020204" pitchFamily="66" charset="0"/>
              </a:rPr>
              <a:t>activity -Let’s Try Together! </a:t>
            </a:r>
          </a:p>
        </p:txBody>
      </p:sp>
      <p:sp>
        <p:nvSpPr>
          <p:cNvPr id="3" name="Rectangle 2"/>
          <p:cNvSpPr/>
          <p:nvPr/>
        </p:nvSpPr>
        <p:spPr>
          <a:xfrm>
            <a:off x="2372810" y="1736203"/>
            <a:ext cx="6771190" cy="1477328"/>
          </a:xfrm>
          <a:prstGeom prst="rect">
            <a:avLst/>
          </a:prstGeom>
        </p:spPr>
        <p:txBody>
          <a:bodyPr wrap="square">
            <a:spAutoFit/>
          </a:bodyPr>
          <a:lstStyle/>
          <a:p>
            <a:r>
              <a:rPr lang="en-US" dirty="0"/>
              <a:t>Set up a </a:t>
            </a:r>
            <a:r>
              <a:rPr lang="en-US" dirty="0" smtClean="0"/>
              <a:t>café </a:t>
            </a:r>
            <a:r>
              <a:rPr lang="en-US" dirty="0"/>
              <a:t>or picnic area providing a variety of jugs and beakers. Encourage the ‘waiters’ to take drinks orders and bring out the drinks. Play alongside the children to model the language of nearly full, half full, nearly empty </a:t>
            </a:r>
            <a:r>
              <a:rPr lang="en-US" dirty="0" err="1"/>
              <a:t>etc</a:t>
            </a:r>
            <a:r>
              <a:rPr lang="en-US" dirty="0"/>
              <a:t> and enjoy your delicious drinks! (Discuss why we don’t want the cups to be absolutely full!) </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7360" y="3476533"/>
            <a:ext cx="1236417" cy="13501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7548" y="3377803"/>
            <a:ext cx="1326834" cy="144884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6030" y="3497125"/>
            <a:ext cx="1217559" cy="1329519"/>
          </a:xfrm>
          <a:prstGeom prst="rect">
            <a:avLst/>
          </a:prstGeom>
        </p:spPr>
      </p:pic>
    </p:spTree>
    <p:extLst>
      <p:ext uri="{BB962C8B-B14F-4D97-AF65-F5344CB8AC3E}">
        <p14:creationId xmlns:p14="http://schemas.microsoft.com/office/powerpoint/2010/main" val="93218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9901" y="358521"/>
            <a:ext cx="4948791" cy="461665"/>
          </a:xfrm>
          <a:prstGeom prst="rect">
            <a:avLst/>
          </a:prstGeom>
        </p:spPr>
        <p:txBody>
          <a:bodyPr wrap="none">
            <a:spAutoFit/>
          </a:bodyPr>
          <a:lstStyle/>
          <a:p>
            <a:r>
              <a:rPr lang="en-GB" altLang="en-US" sz="2400" b="1" dirty="0">
                <a:latin typeface="Comic Sans MS" panose="030F0702030302020204" pitchFamily="66" charset="0"/>
              </a:rPr>
              <a:t>Friday’s activity </a:t>
            </a:r>
            <a:r>
              <a:rPr lang="en-GB" altLang="en-US" sz="2400" b="1" dirty="0" smtClean="0">
                <a:latin typeface="Comic Sans MS" panose="030F0702030302020204" pitchFamily="66" charset="0"/>
              </a:rPr>
              <a:t>-</a:t>
            </a:r>
            <a:r>
              <a:rPr lang="en-GB" altLang="en-US" sz="2400" b="1" dirty="0">
                <a:latin typeface="Comic Sans MS" panose="030F0702030302020204" pitchFamily="66" charset="0"/>
              </a:rPr>
              <a:t> </a:t>
            </a:r>
            <a:r>
              <a:rPr lang="en-GB" altLang="en-US" sz="2400" b="1" dirty="0" smtClean="0">
                <a:latin typeface="Comic Sans MS" panose="030F0702030302020204" pitchFamily="66" charset="0"/>
              </a:rPr>
              <a:t>Consolidation</a:t>
            </a:r>
            <a:endParaRPr lang="en-GB" sz="2400" b="1" dirty="0"/>
          </a:p>
        </p:txBody>
      </p:sp>
      <p:sp>
        <p:nvSpPr>
          <p:cNvPr id="3" name="Rectangle 2"/>
          <p:cNvSpPr/>
          <p:nvPr/>
        </p:nvSpPr>
        <p:spPr>
          <a:xfrm>
            <a:off x="2291787" y="1278225"/>
            <a:ext cx="7963383" cy="3416320"/>
          </a:xfrm>
          <a:prstGeom prst="rect">
            <a:avLst/>
          </a:prstGeom>
        </p:spPr>
        <p:txBody>
          <a:bodyPr wrap="square">
            <a:spAutoFit/>
          </a:bodyPr>
          <a:lstStyle/>
          <a:p>
            <a:r>
              <a:rPr lang="en-US" dirty="0"/>
              <a:t>Explore how to balance </a:t>
            </a:r>
            <a:r>
              <a:rPr lang="en-US" dirty="0" smtClean="0"/>
              <a:t>5 dice </a:t>
            </a:r>
            <a:r>
              <a:rPr lang="en-US" dirty="0"/>
              <a:t>for </a:t>
            </a:r>
            <a:r>
              <a:rPr lang="en-US" dirty="0" smtClean="0"/>
              <a:t>example </a:t>
            </a:r>
            <a:r>
              <a:rPr lang="en-US" dirty="0"/>
              <a:t>by putting the 5 piece on one side of the scale and exploring different combinations to make it balance. How many different ways can they find to balance 5? What other combinations of </a:t>
            </a:r>
            <a:r>
              <a:rPr lang="en-US" dirty="0" smtClean="0"/>
              <a:t>dice </a:t>
            </a:r>
            <a:r>
              <a:rPr lang="en-US" dirty="0"/>
              <a:t>balance?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Q: What </a:t>
            </a:r>
            <a:r>
              <a:rPr lang="en-US" dirty="0"/>
              <a:t>happens if </a:t>
            </a:r>
            <a:r>
              <a:rPr lang="en-US" dirty="0" smtClean="0"/>
              <a:t>you </a:t>
            </a:r>
            <a:r>
              <a:rPr lang="en-US" dirty="0"/>
              <a:t>put a 5 piece on one side of the scale and two 3 pieces on the other? How many ways can you find to balance 5 exactly?</a:t>
            </a:r>
            <a:endParaRPr lang="en-GB" dirty="0"/>
          </a:p>
        </p:txBody>
      </p:sp>
      <p:pic>
        <p:nvPicPr>
          <p:cNvPr id="25" name="Picture 24" descr="&#10;" title="Hanger Balance"/>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7811" t="21643" r="-52" b="7382"/>
          <a:stretch/>
        </p:blipFill>
        <p:spPr bwMode="auto">
          <a:xfrm>
            <a:off x="5517956" y="2693871"/>
            <a:ext cx="1351915" cy="11557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26" name="Picture 25" descr="Balancing Act For Kids | Fun With Kids"/>
          <p:cNvPicPr/>
          <p:nvPr/>
        </p:nvPicPr>
        <p:blipFill rotWithShape="1">
          <a:blip r:embed="rId4" cstate="print">
            <a:extLst>
              <a:ext uri="{28A0092B-C50C-407E-A947-70E740481C1C}">
                <a14:useLocalDpi xmlns:a14="http://schemas.microsoft.com/office/drawing/2010/main" val="0"/>
              </a:ext>
            </a:extLst>
          </a:blip>
          <a:srcRect l="3324" t="1777" b="1"/>
          <a:stretch/>
        </p:blipFill>
        <p:spPr bwMode="auto">
          <a:xfrm>
            <a:off x="7479413" y="2693871"/>
            <a:ext cx="1768760" cy="1278255"/>
          </a:xfrm>
          <a:prstGeom prst="rect">
            <a:avLst/>
          </a:prstGeom>
          <a:noFill/>
          <a:ln>
            <a:noFill/>
          </a:ln>
          <a:extLst>
            <a:ext uri="{53640926-AAD7-44D8-BBD7-CCE9431645EC}">
              <a14:shadowObscured xmlns:a14="http://schemas.microsoft.com/office/drawing/2010/main"/>
            </a:ext>
          </a:extLst>
        </p:spPr>
      </p:pic>
      <p:pic>
        <p:nvPicPr>
          <p:cNvPr id="27" name="Picture 26" descr="Check Your Rolls: How To Balance Your Dice - Spikey Bit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1787" y="2604305"/>
            <a:ext cx="1932972" cy="1203992"/>
          </a:xfrm>
          <a:prstGeom prst="rect">
            <a:avLst/>
          </a:prstGeom>
          <a:noFill/>
          <a:ln>
            <a:noFill/>
          </a:ln>
        </p:spPr>
      </p:pic>
    </p:spTree>
    <p:extLst>
      <p:ext uri="{BB962C8B-B14F-4D97-AF65-F5344CB8AC3E}">
        <p14:creationId xmlns:p14="http://schemas.microsoft.com/office/powerpoint/2010/main" val="3412968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1981201" y="479426"/>
            <a:ext cx="8220075" cy="993775"/>
          </a:xfrm>
        </p:spPr>
        <p:txBody>
          <a:bodyPr/>
          <a:lstStyle/>
          <a:p>
            <a:r>
              <a:rPr lang="en-US" altLang="en-US" dirty="0" smtClean="0">
                <a:latin typeface="Comic Sans MS" panose="030F0702030302020204" pitchFamily="66" charset="0"/>
              </a:rPr>
              <a:t>Friday –Consolidation </a:t>
            </a:r>
            <a:br>
              <a:rPr lang="en-US" altLang="en-US" dirty="0" smtClean="0">
                <a:latin typeface="Comic Sans MS" panose="030F0702030302020204" pitchFamily="66" charset="0"/>
              </a:rPr>
            </a:br>
            <a:r>
              <a:rPr lang="en-US" sz="4000" dirty="0" smtClean="0">
                <a:solidFill>
                  <a:srgbClr val="FF0000"/>
                </a:solidFill>
              </a:rPr>
              <a:t>Which </a:t>
            </a:r>
            <a:r>
              <a:rPr lang="en-US" sz="4000" dirty="0">
                <a:solidFill>
                  <a:srgbClr val="FF0000"/>
                </a:solidFill>
              </a:rPr>
              <a:t>Holds More? </a:t>
            </a:r>
            <a:endParaRPr lang="en-GB" altLang="en-US" sz="4000" dirty="0" smtClean="0">
              <a:solidFill>
                <a:srgbClr val="FF0000"/>
              </a:solidFill>
              <a:latin typeface="Comic Sans MS" panose="030F0702030302020204" pitchFamily="66" charset="0"/>
            </a:endParaRPr>
          </a:p>
        </p:txBody>
      </p:sp>
      <p:pic>
        <p:nvPicPr>
          <p:cNvPr id="297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r="3221"/>
          <a:stretch>
            <a:fillRect/>
          </a:stretch>
        </p:blipFill>
        <p:spPr bwMode="auto">
          <a:xfrm>
            <a:off x="7876132" y="5080060"/>
            <a:ext cx="1372396" cy="107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57062" y="1718460"/>
            <a:ext cx="6759615" cy="1477328"/>
          </a:xfrm>
          <a:prstGeom prst="rect">
            <a:avLst/>
          </a:prstGeom>
        </p:spPr>
        <p:txBody>
          <a:bodyPr wrap="square">
            <a:spAutoFit/>
          </a:bodyPr>
          <a:lstStyle/>
          <a:p>
            <a:r>
              <a:rPr lang="en-US" dirty="0" smtClean="0"/>
              <a:t>Provide </a:t>
            </a:r>
            <a:r>
              <a:rPr lang="en-US" dirty="0"/>
              <a:t>a tall narrow container and a wide shallow one. Ask the children to predict which will hold more water? How could they check? Encourage the children to try different methods. More containers could be added and the children asked to order them from smallest capacity to </a:t>
            </a:r>
            <a:r>
              <a:rPr lang="en-US" dirty="0" smtClean="0"/>
              <a:t>largest</a:t>
            </a:r>
            <a:r>
              <a:rPr lang="en-US" dirty="0"/>
              <a:t>. </a:t>
            </a:r>
            <a:endParaRPr lang="en-GB" dirty="0"/>
          </a:p>
        </p:txBody>
      </p:sp>
      <p:pic>
        <p:nvPicPr>
          <p:cNvPr id="8" name="Picture 7" descr="Empty Clear Glass Bottles In Various Sizes And Shapes With Lids.. Stock  Photo, Picture And Royalty Free Image. Image 98222465."/>
          <p:cNvPicPr/>
          <p:nvPr/>
        </p:nvPicPr>
        <p:blipFill rotWithShape="1">
          <a:blip r:embed="rId3" cstate="print">
            <a:extLst>
              <a:ext uri="{28A0092B-C50C-407E-A947-70E740481C1C}">
                <a14:useLocalDpi xmlns:a14="http://schemas.microsoft.com/office/drawing/2010/main" val="0"/>
              </a:ext>
            </a:extLst>
          </a:blip>
          <a:srcRect l="9473" t="9731" r="11079"/>
          <a:stretch/>
        </p:blipFill>
        <p:spPr bwMode="auto">
          <a:xfrm>
            <a:off x="3767016" y="3441047"/>
            <a:ext cx="2749531" cy="1895475"/>
          </a:xfrm>
          <a:prstGeom prst="rect">
            <a:avLst/>
          </a:prstGeom>
          <a:noFill/>
          <a:ln>
            <a:noFill/>
          </a:ln>
          <a:extLst>
            <a:ext uri="{53640926-AAD7-44D8-BBD7-CCE9431645EC}">
              <a14:shadowObscured xmlns:a14="http://schemas.microsoft.com/office/drawing/2010/main"/>
            </a:ext>
          </a:extLst>
        </p:spPr>
      </p:pic>
      <p:pic>
        <p:nvPicPr>
          <p:cNvPr id="9" name="Picture 8" descr="Well done | Dunbar Primary School P1's Class Blog"/>
          <p:cNvPicPr/>
          <p:nvPr/>
        </p:nvPicPr>
        <p:blipFill rotWithShape="1">
          <a:blip r:embed="rId4" cstate="print">
            <a:extLst>
              <a:ext uri="{28A0092B-C50C-407E-A947-70E740481C1C}">
                <a14:useLocalDpi xmlns:a14="http://schemas.microsoft.com/office/drawing/2010/main" val="0"/>
              </a:ext>
            </a:extLst>
          </a:blip>
          <a:srcRect l="5706" r="6302"/>
          <a:stretch/>
        </p:blipFill>
        <p:spPr bwMode="auto">
          <a:xfrm>
            <a:off x="7373134" y="3346396"/>
            <a:ext cx="1469924" cy="16075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284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5006</TotalTime>
  <Words>647</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Comic Sans MS</vt:lpstr>
      <vt:lpstr>Twinkl SemiBold</vt:lpstr>
      <vt:lpstr>Office Theme</vt:lpstr>
      <vt:lpstr> Reception’s Maths lesson WB 18th January 2021</vt:lpstr>
      <vt:lpstr>Monday’s activity  Today we are going to talk about comparing the mass of things. How do we compare mass?  We compare mass by measuring the weight  of things by talking about ow heavy or light things are.  Ask the children to be human balance scales – place an item on each hand and ask them to tip to show which item is heavier and which is lighter. Use the balance scales to check the children’s estimations. The children could also hold buckets or bags in each hand and place items inside to feel which has the stronger downward pull.  Can you compare the weights of these two objects? Look around your house and find things which feel heavier and lighter than a pencil, then sort them into 2 groups.</vt:lpstr>
      <vt:lpstr>Tuesday’s activity </vt:lpstr>
      <vt:lpstr>PowerPoint Presentation</vt:lpstr>
      <vt:lpstr>Wednesday’s activity- exploring capacity ?</vt:lpstr>
      <vt:lpstr>Thursday’s activity -Let’s Try Together! </vt:lpstr>
      <vt:lpstr>PowerPoint Presentation</vt:lpstr>
      <vt:lpstr>Friday –Consolidation  Which Holds More?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Reception’s Maths lesson 6th – 8th January 2021</dc:title>
  <dc:creator>pjones</dc:creator>
  <cp:lastModifiedBy>pjones</cp:lastModifiedBy>
  <cp:revision>33</cp:revision>
  <cp:lastPrinted>2021-01-08T13:04:36Z</cp:lastPrinted>
  <dcterms:created xsi:type="dcterms:W3CDTF">2021-01-05T13:22:54Z</dcterms:created>
  <dcterms:modified xsi:type="dcterms:W3CDTF">2021-01-15T10:39:21Z</dcterms:modified>
</cp:coreProperties>
</file>