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85" autoAdjust="0"/>
    <p:restoredTop sz="94660"/>
  </p:normalViewPr>
  <p:slideViewPr>
    <p:cSldViewPr snapToGrid="0">
      <p:cViewPr varScale="1">
        <p:scale>
          <a:sx n="69" d="100"/>
          <a:sy n="69" d="100"/>
        </p:scale>
        <p:origin x="5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F694467-0DC8-4189-92BB-BC7B8820C5D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563ABA-895C-49E2-8331-A4E4A9EA46A9}" type="slidenum">
              <a:rPr lang="en-GB" smtClean="0"/>
              <a:t>‹#›</a:t>
            </a:fld>
            <a:endParaRPr lang="en-GB"/>
          </a:p>
        </p:txBody>
      </p:sp>
    </p:spTree>
    <p:extLst>
      <p:ext uri="{BB962C8B-B14F-4D97-AF65-F5344CB8AC3E}">
        <p14:creationId xmlns:p14="http://schemas.microsoft.com/office/powerpoint/2010/main" val="204519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694467-0DC8-4189-92BB-BC7B8820C5D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563ABA-895C-49E2-8331-A4E4A9EA46A9}" type="slidenum">
              <a:rPr lang="en-GB" smtClean="0"/>
              <a:t>‹#›</a:t>
            </a:fld>
            <a:endParaRPr lang="en-GB"/>
          </a:p>
        </p:txBody>
      </p:sp>
    </p:spTree>
    <p:extLst>
      <p:ext uri="{BB962C8B-B14F-4D97-AF65-F5344CB8AC3E}">
        <p14:creationId xmlns:p14="http://schemas.microsoft.com/office/powerpoint/2010/main" val="317380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694467-0DC8-4189-92BB-BC7B8820C5D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563ABA-895C-49E2-8331-A4E4A9EA46A9}" type="slidenum">
              <a:rPr lang="en-GB" smtClean="0"/>
              <a:t>‹#›</a:t>
            </a:fld>
            <a:endParaRPr lang="en-GB"/>
          </a:p>
        </p:txBody>
      </p:sp>
    </p:spTree>
    <p:extLst>
      <p:ext uri="{BB962C8B-B14F-4D97-AF65-F5344CB8AC3E}">
        <p14:creationId xmlns:p14="http://schemas.microsoft.com/office/powerpoint/2010/main" val="81948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694467-0DC8-4189-92BB-BC7B8820C5D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563ABA-895C-49E2-8331-A4E4A9EA46A9}" type="slidenum">
              <a:rPr lang="en-GB" smtClean="0"/>
              <a:t>‹#›</a:t>
            </a:fld>
            <a:endParaRPr lang="en-GB"/>
          </a:p>
        </p:txBody>
      </p:sp>
    </p:spTree>
    <p:extLst>
      <p:ext uri="{BB962C8B-B14F-4D97-AF65-F5344CB8AC3E}">
        <p14:creationId xmlns:p14="http://schemas.microsoft.com/office/powerpoint/2010/main" val="240893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694467-0DC8-4189-92BB-BC7B8820C5D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563ABA-895C-49E2-8331-A4E4A9EA46A9}" type="slidenum">
              <a:rPr lang="en-GB" smtClean="0"/>
              <a:t>‹#›</a:t>
            </a:fld>
            <a:endParaRPr lang="en-GB"/>
          </a:p>
        </p:txBody>
      </p:sp>
    </p:spTree>
    <p:extLst>
      <p:ext uri="{BB962C8B-B14F-4D97-AF65-F5344CB8AC3E}">
        <p14:creationId xmlns:p14="http://schemas.microsoft.com/office/powerpoint/2010/main" val="801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694467-0DC8-4189-92BB-BC7B8820C5D2}"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563ABA-895C-49E2-8331-A4E4A9EA46A9}" type="slidenum">
              <a:rPr lang="en-GB" smtClean="0"/>
              <a:t>‹#›</a:t>
            </a:fld>
            <a:endParaRPr lang="en-GB"/>
          </a:p>
        </p:txBody>
      </p:sp>
    </p:spTree>
    <p:extLst>
      <p:ext uri="{BB962C8B-B14F-4D97-AF65-F5344CB8AC3E}">
        <p14:creationId xmlns:p14="http://schemas.microsoft.com/office/powerpoint/2010/main" val="160514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F694467-0DC8-4189-92BB-BC7B8820C5D2}" type="datetimeFigureOut">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563ABA-895C-49E2-8331-A4E4A9EA46A9}" type="slidenum">
              <a:rPr lang="en-GB" smtClean="0"/>
              <a:t>‹#›</a:t>
            </a:fld>
            <a:endParaRPr lang="en-GB"/>
          </a:p>
        </p:txBody>
      </p:sp>
    </p:spTree>
    <p:extLst>
      <p:ext uri="{BB962C8B-B14F-4D97-AF65-F5344CB8AC3E}">
        <p14:creationId xmlns:p14="http://schemas.microsoft.com/office/powerpoint/2010/main" val="285545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694467-0DC8-4189-92BB-BC7B8820C5D2}" type="datetimeFigureOut">
              <a:rPr lang="en-GB" smtClean="0"/>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563ABA-895C-49E2-8331-A4E4A9EA46A9}" type="slidenum">
              <a:rPr lang="en-GB" smtClean="0"/>
              <a:t>‹#›</a:t>
            </a:fld>
            <a:endParaRPr lang="en-GB"/>
          </a:p>
        </p:txBody>
      </p:sp>
    </p:spTree>
    <p:extLst>
      <p:ext uri="{BB962C8B-B14F-4D97-AF65-F5344CB8AC3E}">
        <p14:creationId xmlns:p14="http://schemas.microsoft.com/office/powerpoint/2010/main" val="265391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94467-0DC8-4189-92BB-BC7B8820C5D2}" type="datetimeFigureOut">
              <a:rPr lang="en-GB" smtClean="0"/>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563ABA-895C-49E2-8331-A4E4A9EA46A9}" type="slidenum">
              <a:rPr lang="en-GB" smtClean="0"/>
              <a:t>‹#›</a:t>
            </a:fld>
            <a:endParaRPr lang="en-GB"/>
          </a:p>
        </p:txBody>
      </p:sp>
    </p:spTree>
    <p:extLst>
      <p:ext uri="{BB962C8B-B14F-4D97-AF65-F5344CB8AC3E}">
        <p14:creationId xmlns:p14="http://schemas.microsoft.com/office/powerpoint/2010/main" val="74610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694467-0DC8-4189-92BB-BC7B8820C5D2}"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563ABA-895C-49E2-8331-A4E4A9EA46A9}" type="slidenum">
              <a:rPr lang="en-GB" smtClean="0"/>
              <a:t>‹#›</a:t>
            </a:fld>
            <a:endParaRPr lang="en-GB"/>
          </a:p>
        </p:txBody>
      </p:sp>
    </p:spTree>
    <p:extLst>
      <p:ext uri="{BB962C8B-B14F-4D97-AF65-F5344CB8AC3E}">
        <p14:creationId xmlns:p14="http://schemas.microsoft.com/office/powerpoint/2010/main" val="172765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694467-0DC8-4189-92BB-BC7B8820C5D2}"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563ABA-895C-49E2-8331-A4E4A9EA46A9}" type="slidenum">
              <a:rPr lang="en-GB" smtClean="0"/>
              <a:t>‹#›</a:t>
            </a:fld>
            <a:endParaRPr lang="en-GB"/>
          </a:p>
        </p:txBody>
      </p:sp>
    </p:spTree>
    <p:extLst>
      <p:ext uri="{BB962C8B-B14F-4D97-AF65-F5344CB8AC3E}">
        <p14:creationId xmlns:p14="http://schemas.microsoft.com/office/powerpoint/2010/main" val="266298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94467-0DC8-4189-92BB-BC7B8820C5D2}" type="datetimeFigureOut">
              <a:rPr lang="en-GB" smtClean="0"/>
              <a:t>24/04/2020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63ABA-895C-49E2-8331-A4E4A9EA46A9}" type="slidenum">
              <a:rPr lang="en-GB" smtClean="0"/>
              <a:t>‹#›</a:t>
            </a:fld>
            <a:endParaRPr lang="en-GB"/>
          </a:p>
        </p:txBody>
      </p:sp>
    </p:spTree>
    <p:extLst>
      <p:ext uri="{BB962C8B-B14F-4D97-AF65-F5344CB8AC3E}">
        <p14:creationId xmlns:p14="http://schemas.microsoft.com/office/powerpoint/2010/main" val="502498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hyperlink" Target="https://www.nationalarchives.gov.uk/pathways/blackhistory/glossary.htm#moor"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news/uk-43823632" TargetMode="External"/><Relationship Id="rId2" Type="http://schemas.openxmlformats.org/officeDocument/2006/relationships/hyperlink" Target="https://www.bbc.co.uk/news/uk-43808007" TargetMode="External"/><Relationship Id="rId1" Type="http://schemas.openxmlformats.org/officeDocument/2006/relationships/slideLayout" Target="../slideLayouts/slideLayout7.xml"/><Relationship Id="rId6" Type="http://schemas.openxmlformats.org/officeDocument/2006/relationships/hyperlink" Target="https://youtu.be/su6yNdw5wYo" TargetMode="External"/><Relationship Id="rId5" Type="http://schemas.openxmlformats.org/officeDocument/2006/relationships/hyperlink" Target="https://youtu.be/QDH4IBeZF-M" TargetMode="External"/><Relationship Id="rId4" Type="http://schemas.openxmlformats.org/officeDocument/2006/relationships/hyperlink" Target="https://www.bbc.co.uk/news/uk-437822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264" cy="6858000"/>
          </a:xfrm>
          <a:prstGeom prst="rect">
            <a:avLst/>
          </a:prstGeom>
        </p:spPr>
      </p:pic>
      <p:sp>
        <p:nvSpPr>
          <p:cNvPr id="5" name="TextBox 4"/>
          <p:cNvSpPr txBox="1"/>
          <p:nvPr/>
        </p:nvSpPr>
        <p:spPr>
          <a:xfrm>
            <a:off x="223284" y="138223"/>
            <a:ext cx="278573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t>WINDRUSH</a:t>
            </a:r>
          </a:p>
          <a:p>
            <a:endParaRPr lang="en-GB" dirty="0"/>
          </a:p>
          <a:p>
            <a:r>
              <a:rPr lang="en-GB" dirty="0" smtClean="0"/>
              <a:t>Lesson 3</a:t>
            </a:r>
          </a:p>
          <a:p>
            <a:r>
              <a:rPr lang="en-GB" dirty="0" smtClean="0"/>
              <a:t>I can explain what the Windrush was. </a:t>
            </a:r>
          </a:p>
        </p:txBody>
      </p:sp>
    </p:spTree>
    <p:extLst>
      <p:ext uri="{BB962C8B-B14F-4D97-AF65-F5344CB8AC3E}">
        <p14:creationId xmlns:p14="http://schemas.microsoft.com/office/powerpoint/2010/main" val="18684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52" name="Picture 4" descr="https://www.nationalarchives.gov.uk/pathways/blackhistory/graphics/glossary.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221" y="2415550"/>
            <a:ext cx="45719" cy="10477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a:grpSpLocks/>
          </p:cNvGrpSpPr>
          <p:nvPr/>
        </p:nvGrpSpPr>
        <p:grpSpPr bwMode="auto">
          <a:xfrm>
            <a:off x="294822" y="1018336"/>
            <a:ext cx="7100888" cy="4090693"/>
            <a:chOff x="1136591" y="1235147"/>
            <a:chExt cx="7101555" cy="4971119"/>
          </a:xfrm>
        </p:grpSpPr>
        <p:sp>
          <p:nvSpPr>
            <p:cNvPr id="15" name="Rectangle 14"/>
            <p:cNvSpPr/>
            <p:nvPr/>
          </p:nvSpPr>
          <p:spPr>
            <a:xfrm>
              <a:off x="1136591" y="1235147"/>
              <a:ext cx="7101555" cy="4971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6" name="Group 10"/>
            <p:cNvGrpSpPr>
              <a:grpSpLocks/>
            </p:cNvGrpSpPr>
            <p:nvPr/>
          </p:nvGrpSpPr>
          <p:grpSpPr bwMode="auto">
            <a:xfrm>
              <a:off x="1328736" y="1445041"/>
              <a:ext cx="6486528" cy="3796186"/>
              <a:chOff x="1328732" y="1877596"/>
              <a:chExt cx="6486528" cy="3796186"/>
            </a:xfrm>
          </p:grpSpPr>
          <p:sp>
            <p:nvSpPr>
              <p:cNvPr id="17" name="TextBox 1"/>
              <p:cNvSpPr txBox="1">
                <a:spLocks noChangeArrowheads="1"/>
              </p:cNvSpPr>
              <p:nvPr/>
            </p:nvSpPr>
            <p:spPr bwMode="auto">
              <a:xfrm>
                <a:off x="1328732" y="2811460"/>
                <a:ext cx="6486525" cy="2862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endParaRPr lang="en-GB" altLang="en-US" sz="1800" dirty="0"/>
              </a:p>
              <a:p>
                <a:pPr>
                  <a:lnSpc>
                    <a:spcPct val="100000"/>
                  </a:lnSpc>
                  <a:spcBef>
                    <a:spcPct val="0"/>
                  </a:spcBef>
                  <a:buFontTx/>
                  <a:buNone/>
                </a:pPr>
                <a:r>
                  <a:rPr lang="en-GB" altLang="en-US" sz="1800" dirty="0"/>
                  <a:t>In 1948, the British Nationality Act gave 800 million people in the Commonwealth the right to claim British citizenship.</a:t>
                </a:r>
              </a:p>
              <a:p>
                <a:pPr>
                  <a:lnSpc>
                    <a:spcPct val="100000"/>
                  </a:lnSpc>
                  <a:spcBef>
                    <a:spcPct val="0"/>
                  </a:spcBef>
                  <a:buFontTx/>
                  <a:buNone/>
                </a:pPr>
                <a:endParaRPr lang="en-GB" altLang="en-US" sz="1800" dirty="0"/>
              </a:p>
              <a:p>
                <a:pPr>
                  <a:lnSpc>
                    <a:spcPct val="100000"/>
                  </a:lnSpc>
                  <a:spcBef>
                    <a:spcPct val="0"/>
                  </a:spcBef>
                  <a:buFontTx/>
                  <a:buNone/>
                </a:pPr>
                <a:r>
                  <a:rPr lang="en-GB" altLang="en-US" sz="1800" dirty="0"/>
                  <a:t>Britain needed workers since many men had died in World War II. </a:t>
                </a:r>
              </a:p>
              <a:p>
                <a:pPr>
                  <a:lnSpc>
                    <a:spcPct val="100000"/>
                  </a:lnSpc>
                  <a:spcBef>
                    <a:spcPct val="0"/>
                  </a:spcBef>
                  <a:buFontTx/>
                  <a:buNone/>
                </a:pPr>
                <a:endParaRPr lang="en-GB" altLang="en-US" sz="1800" dirty="0"/>
              </a:p>
              <a:p>
                <a:pPr>
                  <a:lnSpc>
                    <a:spcPct val="100000"/>
                  </a:lnSpc>
                  <a:spcBef>
                    <a:spcPct val="0"/>
                  </a:spcBef>
                  <a:buFontTx/>
                  <a:buNone/>
                </a:pPr>
                <a:r>
                  <a:rPr lang="en-GB" altLang="en-US" sz="1800" dirty="0"/>
                  <a:t>The NHS was launched in 1948 and needed labour and constantly advertised in Commonwealth countries to attract new workers.</a:t>
                </a:r>
              </a:p>
            </p:txBody>
          </p:sp>
          <p:sp>
            <p:nvSpPr>
              <p:cNvPr id="18" name="TextBox 1"/>
              <p:cNvSpPr txBox="1">
                <a:spLocks noChangeArrowheads="1"/>
              </p:cNvSpPr>
              <p:nvPr/>
            </p:nvSpPr>
            <p:spPr bwMode="auto">
              <a:xfrm>
                <a:off x="1328735" y="1877596"/>
                <a:ext cx="6486525"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nSpc>
                    <a:spcPct val="100000"/>
                  </a:lnSpc>
                  <a:spcBef>
                    <a:spcPct val="0"/>
                  </a:spcBef>
                  <a:buFontTx/>
                  <a:buNone/>
                </a:pPr>
                <a:r>
                  <a:rPr lang="en-GB" altLang="en-US" sz="1800"/>
                  <a:t>Many Commonwealth citizens had fought for Britain during the war and many had lost their lives. They had shown how important they were to the British Empire. </a:t>
                </a:r>
              </a:p>
              <a:p>
                <a:pPr>
                  <a:lnSpc>
                    <a:spcPct val="100000"/>
                  </a:lnSpc>
                  <a:spcBef>
                    <a:spcPct val="0"/>
                  </a:spcBef>
                  <a:buFontTx/>
                  <a:buNone/>
                </a:pPr>
                <a:endParaRPr lang="en-GB" altLang="en-US" sz="1800">
                  <a:latin typeface="Calibri" panose="020F0502020204030204" pitchFamily="34" charset="0"/>
                </a:endParaRPr>
              </a:p>
            </p:txBody>
          </p:sp>
        </p:grpSp>
      </p:grpSp>
      <p:sp>
        <p:nvSpPr>
          <p:cNvPr id="19" name="TextBox 5"/>
          <p:cNvSpPr txBox="1">
            <a:spLocks noChangeArrowheads="1"/>
          </p:cNvSpPr>
          <p:nvPr/>
        </p:nvSpPr>
        <p:spPr bwMode="auto">
          <a:xfrm>
            <a:off x="0" y="330796"/>
            <a:ext cx="6486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winkl"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Twinkl"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Twinkl"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Twinkl"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winkl" pitchFamily="2" charset="0"/>
              </a:defRPr>
            </a:lvl9pPr>
          </a:lstStyle>
          <a:p>
            <a:pPr algn="ctr">
              <a:lnSpc>
                <a:spcPct val="100000"/>
              </a:lnSpc>
              <a:spcBef>
                <a:spcPct val="0"/>
              </a:spcBef>
              <a:buFontTx/>
              <a:buNone/>
            </a:pPr>
            <a:r>
              <a:rPr lang="en-GB" altLang="en-US" sz="4000" b="1" dirty="0">
                <a:solidFill>
                  <a:srgbClr val="C00000"/>
                </a:solidFill>
              </a:rPr>
              <a:t>Britain in 1948</a:t>
            </a:r>
          </a:p>
        </p:txBody>
      </p:sp>
      <p:pic>
        <p:nvPicPr>
          <p:cNvPr id="2" name="Picture 1"/>
          <p:cNvPicPr>
            <a:picLocks noChangeAspect="1"/>
          </p:cNvPicPr>
          <p:nvPr/>
        </p:nvPicPr>
        <p:blipFill>
          <a:blip r:embed="rId4"/>
          <a:stretch>
            <a:fillRect/>
          </a:stretch>
        </p:blipFill>
        <p:spPr>
          <a:xfrm>
            <a:off x="7237563" y="446222"/>
            <a:ext cx="4450192" cy="2880708"/>
          </a:xfrm>
          <a:prstGeom prst="rect">
            <a:avLst/>
          </a:prstGeom>
        </p:spPr>
      </p:pic>
      <p:pic>
        <p:nvPicPr>
          <p:cNvPr id="3" name="Picture 2"/>
          <p:cNvPicPr>
            <a:picLocks noChangeAspect="1"/>
          </p:cNvPicPr>
          <p:nvPr/>
        </p:nvPicPr>
        <p:blipFill>
          <a:blip r:embed="rId5"/>
          <a:stretch>
            <a:fillRect/>
          </a:stretch>
        </p:blipFill>
        <p:spPr>
          <a:xfrm>
            <a:off x="8419007" y="3748449"/>
            <a:ext cx="3511013" cy="2240350"/>
          </a:xfrm>
          <a:prstGeom prst="rect">
            <a:avLst/>
          </a:prstGeom>
        </p:spPr>
      </p:pic>
      <p:pic>
        <p:nvPicPr>
          <p:cNvPr id="4" name="Picture 3"/>
          <p:cNvPicPr>
            <a:picLocks noChangeAspect="1"/>
          </p:cNvPicPr>
          <p:nvPr/>
        </p:nvPicPr>
        <p:blipFill>
          <a:blip r:embed="rId6"/>
          <a:stretch>
            <a:fillRect/>
          </a:stretch>
        </p:blipFill>
        <p:spPr>
          <a:xfrm>
            <a:off x="5869696" y="4685780"/>
            <a:ext cx="2305050" cy="1990725"/>
          </a:xfrm>
          <a:prstGeom prst="rect">
            <a:avLst/>
          </a:prstGeom>
        </p:spPr>
      </p:pic>
      <p:pic>
        <p:nvPicPr>
          <p:cNvPr id="5" name="Picture 4"/>
          <p:cNvPicPr>
            <a:picLocks noChangeAspect="1"/>
          </p:cNvPicPr>
          <p:nvPr/>
        </p:nvPicPr>
        <p:blipFill>
          <a:blip r:embed="rId7"/>
          <a:stretch>
            <a:fillRect/>
          </a:stretch>
        </p:blipFill>
        <p:spPr>
          <a:xfrm>
            <a:off x="344163" y="4872644"/>
            <a:ext cx="2466975" cy="1847850"/>
          </a:xfrm>
          <a:prstGeom prst="rect">
            <a:avLst/>
          </a:prstGeom>
        </p:spPr>
      </p:pic>
      <p:pic>
        <p:nvPicPr>
          <p:cNvPr id="6" name="Picture 5"/>
          <p:cNvPicPr>
            <a:picLocks noChangeAspect="1"/>
          </p:cNvPicPr>
          <p:nvPr/>
        </p:nvPicPr>
        <p:blipFill>
          <a:blip r:embed="rId8"/>
          <a:stretch>
            <a:fillRect/>
          </a:stretch>
        </p:blipFill>
        <p:spPr>
          <a:xfrm>
            <a:off x="3162101" y="4766742"/>
            <a:ext cx="2495550" cy="1828800"/>
          </a:xfrm>
          <a:prstGeom prst="rect">
            <a:avLst/>
          </a:prstGeom>
        </p:spPr>
      </p:pic>
    </p:spTree>
    <p:extLst>
      <p:ext uri="{BB962C8B-B14F-4D97-AF65-F5344CB8AC3E}">
        <p14:creationId xmlns:p14="http://schemas.microsoft.com/office/powerpoint/2010/main" val="72159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188685" y="169040"/>
            <a:ext cx="5457371" cy="3693319"/>
          </a:xfrm>
          <a:prstGeom prst="rect">
            <a:avLst/>
          </a:prstGeom>
          <a:solidFill>
            <a:schemeClr val="bg1"/>
          </a:solidFill>
        </p:spPr>
        <p:txBody>
          <a:bodyPr wrap="square">
            <a:spAutoFit/>
          </a:bodyPr>
          <a:lstStyle/>
          <a:p>
            <a:r>
              <a:rPr lang="en-GB" dirty="0">
                <a:solidFill>
                  <a:srgbClr val="193D6E"/>
                </a:solidFill>
                <a:latin typeface="AvenirNext-Medium"/>
              </a:rPr>
              <a:t>On Wednesday </a:t>
            </a:r>
            <a:r>
              <a:rPr lang="en-GB" dirty="0" smtClean="0">
                <a:solidFill>
                  <a:srgbClr val="193D6E"/>
                </a:solidFill>
                <a:latin typeface="AvenirNext-Medium"/>
              </a:rPr>
              <a:t>June 23</a:t>
            </a:r>
            <a:r>
              <a:rPr lang="en-GB" dirty="0">
                <a:solidFill>
                  <a:srgbClr val="193D6E"/>
                </a:solidFill>
                <a:latin typeface="AvenirNext-Medium"/>
              </a:rPr>
              <a:t>, 1948, The </a:t>
            </a:r>
            <a:r>
              <a:rPr lang="en-GB" dirty="0" smtClean="0">
                <a:solidFill>
                  <a:srgbClr val="193D6E"/>
                </a:solidFill>
                <a:latin typeface="AvenirNext-Medium"/>
              </a:rPr>
              <a:t>Times newspaper reported the </a:t>
            </a:r>
            <a:r>
              <a:rPr lang="en-GB" dirty="0">
                <a:solidFill>
                  <a:srgbClr val="193D6E"/>
                </a:solidFill>
                <a:latin typeface="AvenirNext-Medium"/>
              </a:rPr>
              <a:t>arrival of the Empire</a:t>
            </a:r>
          </a:p>
          <a:p>
            <a:r>
              <a:rPr lang="en-GB" dirty="0">
                <a:solidFill>
                  <a:srgbClr val="193D6E"/>
                </a:solidFill>
                <a:latin typeface="AvenirNext-Medium"/>
              </a:rPr>
              <a:t>Windrush under </a:t>
            </a:r>
            <a:r>
              <a:rPr lang="en-GB" dirty="0" smtClean="0">
                <a:solidFill>
                  <a:srgbClr val="193D6E"/>
                </a:solidFill>
                <a:latin typeface="AvenirNext-Medium"/>
              </a:rPr>
              <a:t>the headline </a:t>
            </a:r>
            <a:r>
              <a:rPr lang="en-GB" dirty="0">
                <a:solidFill>
                  <a:srgbClr val="193D6E"/>
                </a:solidFill>
                <a:latin typeface="AvenirNext-Medium"/>
              </a:rPr>
              <a:t>‘Jamaicans</a:t>
            </a:r>
          </a:p>
          <a:p>
            <a:r>
              <a:rPr lang="en-GB" dirty="0">
                <a:solidFill>
                  <a:srgbClr val="193D6E"/>
                </a:solidFill>
                <a:latin typeface="AvenirNext-Medium"/>
              </a:rPr>
              <a:t>arrive to seek work</a:t>
            </a:r>
            <a:r>
              <a:rPr lang="en-GB" dirty="0" smtClean="0">
                <a:solidFill>
                  <a:srgbClr val="193D6E"/>
                </a:solidFill>
                <a:latin typeface="AvenirNext-Medium"/>
              </a:rPr>
              <a:t>.’ It </a:t>
            </a:r>
            <a:r>
              <a:rPr lang="en-GB" dirty="0">
                <a:solidFill>
                  <a:srgbClr val="193D6E"/>
                </a:solidFill>
                <a:latin typeface="AvenirNext-Medium"/>
              </a:rPr>
              <a:t>said: ‘Of the </a:t>
            </a:r>
            <a:r>
              <a:rPr lang="en-GB" dirty="0" smtClean="0">
                <a:solidFill>
                  <a:srgbClr val="193D6E"/>
                </a:solidFill>
                <a:latin typeface="AvenirNext-Medium"/>
              </a:rPr>
              <a:t>492 Jamaicans </a:t>
            </a:r>
            <a:r>
              <a:rPr lang="en-GB" dirty="0">
                <a:solidFill>
                  <a:srgbClr val="193D6E"/>
                </a:solidFill>
                <a:latin typeface="AvenirNext-Medium"/>
              </a:rPr>
              <a:t>who </a:t>
            </a:r>
            <a:r>
              <a:rPr lang="en-GB" dirty="0" smtClean="0">
                <a:solidFill>
                  <a:srgbClr val="193D6E"/>
                </a:solidFill>
                <a:latin typeface="AvenirNext-Medium"/>
              </a:rPr>
              <a:t>arrived at </a:t>
            </a:r>
            <a:r>
              <a:rPr lang="en-GB" dirty="0">
                <a:solidFill>
                  <a:srgbClr val="193D6E"/>
                </a:solidFill>
                <a:latin typeface="AvenirNext-Medium"/>
              </a:rPr>
              <a:t>Tilbury on </a:t>
            </a:r>
            <a:r>
              <a:rPr lang="en-GB" dirty="0" smtClean="0">
                <a:solidFill>
                  <a:srgbClr val="193D6E"/>
                </a:solidFill>
                <a:latin typeface="AvenirNext-Medium"/>
              </a:rPr>
              <a:t>Monday </a:t>
            </a:r>
            <a:r>
              <a:rPr lang="en-GB" dirty="0" smtClean="0">
                <a:solidFill>
                  <a:schemeClr val="accent1">
                    <a:lumMod val="50000"/>
                  </a:schemeClr>
                </a:solidFill>
                <a:latin typeface="AvenirNext-Medium"/>
              </a:rPr>
              <a:t>to </a:t>
            </a:r>
            <a:r>
              <a:rPr lang="en-GB" dirty="0">
                <a:solidFill>
                  <a:schemeClr val="accent1">
                    <a:lumMod val="50000"/>
                  </a:schemeClr>
                </a:solidFill>
                <a:latin typeface="AvenirNext-Medium"/>
              </a:rPr>
              <a:t>seek work in this country, 236 were housed last night</a:t>
            </a:r>
          </a:p>
          <a:p>
            <a:r>
              <a:rPr lang="en-GB" dirty="0">
                <a:solidFill>
                  <a:schemeClr val="accent1">
                    <a:lumMod val="50000"/>
                  </a:schemeClr>
                </a:solidFill>
                <a:latin typeface="AvenirNext-Medium"/>
              </a:rPr>
              <a:t>in Clapham South Deep Shelter. The remainder had</a:t>
            </a:r>
          </a:p>
          <a:p>
            <a:r>
              <a:rPr lang="en-GB" dirty="0">
                <a:solidFill>
                  <a:schemeClr val="accent1">
                    <a:lumMod val="50000"/>
                  </a:schemeClr>
                </a:solidFill>
                <a:latin typeface="AvenirNext-Medium"/>
              </a:rPr>
              <a:t>friends to whom they could go and prospects of </a:t>
            </a:r>
            <a:r>
              <a:rPr lang="en-GB" dirty="0" smtClean="0">
                <a:solidFill>
                  <a:schemeClr val="accent1">
                    <a:lumMod val="50000"/>
                  </a:schemeClr>
                </a:solidFill>
                <a:latin typeface="AvenirNext-Medium"/>
              </a:rPr>
              <a:t>work. The </a:t>
            </a:r>
            <a:r>
              <a:rPr lang="en-GB" dirty="0">
                <a:solidFill>
                  <a:schemeClr val="accent1">
                    <a:lumMod val="50000"/>
                  </a:schemeClr>
                </a:solidFill>
                <a:latin typeface="AvenirNext-Medium"/>
              </a:rPr>
              <a:t>men had arrived at Tilbury in the ex-troopship </a:t>
            </a:r>
            <a:r>
              <a:rPr lang="en-GB" dirty="0" smtClean="0">
                <a:solidFill>
                  <a:schemeClr val="accent1">
                    <a:lumMod val="50000"/>
                  </a:schemeClr>
                </a:solidFill>
                <a:latin typeface="AvenirNext-Medium"/>
              </a:rPr>
              <a:t>Empire Windrush</a:t>
            </a:r>
            <a:r>
              <a:rPr lang="en-GB" dirty="0">
                <a:solidFill>
                  <a:schemeClr val="accent1">
                    <a:lumMod val="50000"/>
                  </a:schemeClr>
                </a:solidFill>
                <a:latin typeface="AvenirNext-Medium"/>
              </a:rPr>
              <a:t>. Among them are singers, students, </a:t>
            </a:r>
            <a:r>
              <a:rPr lang="en-GB" dirty="0" smtClean="0">
                <a:solidFill>
                  <a:schemeClr val="accent1">
                    <a:lumMod val="50000"/>
                  </a:schemeClr>
                </a:solidFill>
                <a:latin typeface="AvenirNext-Medium"/>
              </a:rPr>
              <a:t>pianists, boxers </a:t>
            </a:r>
            <a:r>
              <a:rPr lang="en-GB" dirty="0">
                <a:solidFill>
                  <a:schemeClr val="accent1">
                    <a:lumMod val="50000"/>
                  </a:schemeClr>
                </a:solidFill>
                <a:latin typeface="AvenirNext-Medium"/>
              </a:rPr>
              <a:t>and a complete dance band. Thirty or forty </a:t>
            </a:r>
            <a:r>
              <a:rPr lang="en-GB" dirty="0" smtClean="0">
                <a:solidFill>
                  <a:schemeClr val="accent1">
                    <a:lumMod val="50000"/>
                  </a:schemeClr>
                </a:solidFill>
                <a:latin typeface="AvenirNext-Medium"/>
              </a:rPr>
              <a:t>had already </a:t>
            </a:r>
            <a:r>
              <a:rPr lang="en-GB" dirty="0">
                <a:solidFill>
                  <a:schemeClr val="accent1">
                    <a:lumMod val="50000"/>
                  </a:schemeClr>
                </a:solidFill>
                <a:latin typeface="AvenirNext-Medium"/>
              </a:rPr>
              <a:t>volunteered to work as miners.</a:t>
            </a:r>
          </a:p>
        </p:txBody>
      </p:sp>
      <p:sp>
        <p:nvSpPr>
          <p:cNvPr id="4" name="Rectangle 3"/>
          <p:cNvSpPr/>
          <p:nvPr/>
        </p:nvSpPr>
        <p:spPr>
          <a:xfrm>
            <a:off x="5805715" y="4064283"/>
            <a:ext cx="6096000" cy="2585323"/>
          </a:xfrm>
          <a:prstGeom prst="rect">
            <a:avLst/>
          </a:prstGeom>
          <a:solidFill>
            <a:schemeClr val="bg1"/>
          </a:solidFill>
        </p:spPr>
        <p:txBody>
          <a:bodyPr>
            <a:spAutoFit/>
          </a:bodyPr>
          <a:lstStyle/>
          <a:p>
            <a:r>
              <a:rPr lang="en-GB" dirty="0">
                <a:solidFill>
                  <a:srgbClr val="193D6E"/>
                </a:solidFill>
                <a:latin typeface="AvenirNext-Regular"/>
              </a:rPr>
              <a:t>The Empire Windrush has become the symbol of post-war</a:t>
            </a:r>
          </a:p>
          <a:p>
            <a:r>
              <a:rPr lang="en-GB" dirty="0">
                <a:solidFill>
                  <a:srgbClr val="193D6E"/>
                </a:solidFill>
                <a:latin typeface="AvenirNext-Regular"/>
              </a:rPr>
              <a:t>mass migration and her Caribbean passengers regarded </a:t>
            </a:r>
            <a:r>
              <a:rPr lang="en-GB" dirty="0" smtClean="0">
                <a:solidFill>
                  <a:srgbClr val="193D6E"/>
                </a:solidFill>
                <a:latin typeface="AvenirNext-Regular"/>
              </a:rPr>
              <a:t>as the </a:t>
            </a:r>
            <a:r>
              <a:rPr lang="en-GB" dirty="0">
                <a:solidFill>
                  <a:srgbClr val="193D6E"/>
                </a:solidFill>
                <a:latin typeface="AvenirNext-Regular"/>
              </a:rPr>
              <a:t>‘pioneers’ who laid the foundation for the generation </a:t>
            </a:r>
            <a:r>
              <a:rPr lang="en-GB" dirty="0" smtClean="0">
                <a:solidFill>
                  <a:srgbClr val="193D6E"/>
                </a:solidFill>
                <a:latin typeface="AvenirNext-Regular"/>
              </a:rPr>
              <a:t>of settlers </a:t>
            </a:r>
            <a:r>
              <a:rPr lang="en-GB" dirty="0">
                <a:solidFill>
                  <a:srgbClr val="193D6E"/>
                </a:solidFill>
                <a:latin typeface="AvenirNext-Regular"/>
              </a:rPr>
              <a:t>in the years that followed. Many of those who </a:t>
            </a:r>
            <a:r>
              <a:rPr lang="en-GB" dirty="0" smtClean="0">
                <a:solidFill>
                  <a:srgbClr val="193D6E"/>
                </a:solidFill>
                <a:latin typeface="AvenirNext-Regular"/>
              </a:rPr>
              <a:t>landed on </a:t>
            </a:r>
            <a:r>
              <a:rPr lang="en-GB" dirty="0">
                <a:solidFill>
                  <a:srgbClr val="193D6E"/>
                </a:solidFill>
                <a:latin typeface="AvenirNext-Regular"/>
              </a:rPr>
              <a:t>22 June 1948 were RAF servicemen who returned to </a:t>
            </a:r>
            <a:r>
              <a:rPr lang="en-GB" dirty="0" smtClean="0">
                <a:solidFill>
                  <a:srgbClr val="193D6E"/>
                </a:solidFill>
                <a:latin typeface="AvenirNext-Regular"/>
              </a:rPr>
              <a:t>help rebuild </a:t>
            </a:r>
            <a:r>
              <a:rPr lang="en-GB" dirty="0">
                <a:solidFill>
                  <a:srgbClr val="193D6E"/>
                </a:solidFill>
                <a:latin typeface="AvenirNext-Regular"/>
              </a:rPr>
              <a:t>Britain after WWII. Other passengers later enrolled </a:t>
            </a:r>
            <a:r>
              <a:rPr lang="en-GB" dirty="0" smtClean="0">
                <a:solidFill>
                  <a:srgbClr val="193D6E"/>
                </a:solidFill>
                <a:latin typeface="AvenirNext-Regular"/>
              </a:rPr>
              <a:t>for further </a:t>
            </a:r>
            <a:r>
              <a:rPr lang="en-GB" dirty="0">
                <a:solidFill>
                  <a:srgbClr val="193D6E"/>
                </a:solidFill>
                <a:latin typeface="AvenirNext-Regular"/>
              </a:rPr>
              <a:t>public service; some of the women were recruited </a:t>
            </a:r>
            <a:r>
              <a:rPr lang="en-GB" dirty="0" smtClean="0">
                <a:solidFill>
                  <a:srgbClr val="193D6E"/>
                </a:solidFill>
                <a:latin typeface="AvenirNext-Regular"/>
              </a:rPr>
              <a:t>by the </a:t>
            </a:r>
            <a:r>
              <a:rPr lang="en-GB" dirty="0">
                <a:solidFill>
                  <a:srgbClr val="193D6E"/>
                </a:solidFill>
                <a:latin typeface="AvenirNext-Regular"/>
              </a:rPr>
              <a:t>National Health Service after July 1948.</a:t>
            </a:r>
            <a:endParaRPr lang="en-GB" dirty="0"/>
          </a:p>
        </p:txBody>
      </p:sp>
      <p:pic>
        <p:nvPicPr>
          <p:cNvPr id="5" name="Picture 4"/>
          <p:cNvPicPr>
            <a:picLocks noChangeAspect="1"/>
          </p:cNvPicPr>
          <p:nvPr/>
        </p:nvPicPr>
        <p:blipFill>
          <a:blip r:embed="rId2"/>
          <a:stretch>
            <a:fillRect/>
          </a:stretch>
        </p:blipFill>
        <p:spPr>
          <a:xfrm>
            <a:off x="7653313" y="169040"/>
            <a:ext cx="4248402" cy="3137578"/>
          </a:xfrm>
          <a:prstGeom prst="rect">
            <a:avLst/>
          </a:prstGeom>
        </p:spPr>
      </p:pic>
      <p:pic>
        <p:nvPicPr>
          <p:cNvPr id="2" name="Picture 1"/>
          <p:cNvPicPr>
            <a:picLocks noChangeAspect="1"/>
          </p:cNvPicPr>
          <p:nvPr/>
        </p:nvPicPr>
        <p:blipFill>
          <a:blip r:embed="rId3"/>
          <a:stretch>
            <a:fillRect/>
          </a:stretch>
        </p:blipFill>
        <p:spPr>
          <a:xfrm>
            <a:off x="463548" y="3971636"/>
            <a:ext cx="4745761" cy="2677970"/>
          </a:xfrm>
          <a:prstGeom prst="rect">
            <a:avLst/>
          </a:prstGeom>
        </p:spPr>
      </p:pic>
      <p:pic>
        <p:nvPicPr>
          <p:cNvPr id="6" name="Picture 5"/>
          <p:cNvPicPr>
            <a:picLocks noChangeAspect="1"/>
          </p:cNvPicPr>
          <p:nvPr/>
        </p:nvPicPr>
        <p:blipFill>
          <a:blip r:embed="rId4"/>
          <a:stretch>
            <a:fillRect/>
          </a:stretch>
        </p:blipFill>
        <p:spPr>
          <a:xfrm>
            <a:off x="5996215" y="2371436"/>
            <a:ext cx="2857500" cy="1600200"/>
          </a:xfrm>
          <a:prstGeom prst="rect">
            <a:avLst/>
          </a:prstGeom>
        </p:spPr>
      </p:pic>
    </p:spTree>
    <p:extLst>
      <p:ext uri="{BB962C8B-B14F-4D97-AF65-F5344CB8AC3E}">
        <p14:creationId xmlns:p14="http://schemas.microsoft.com/office/powerpoint/2010/main" val="3653345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AutoShape 2" descr="Christopher Columbus 'was son of Polish king' - Telegrap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2"/>
          <a:stretch>
            <a:fillRect/>
          </a:stretch>
        </p:blipFill>
        <p:spPr>
          <a:xfrm>
            <a:off x="460374" y="361396"/>
            <a:ext cx="7545809" cy="6242604"/>
          </a:xfrm>
          <a:prstGeom prst="rect">
            <a:avLst/>
          </a:prstGeom>
        </p:spPr>
      </p:pic>
      <p:pic>
        <p:nvPicPr>
          <p:cNvPr id="3" name="Picture 2"/>
          <p:cNvPicPr>
            <a:picLocks noChangeAspect="1"/>
          </p:cNvPicPr>
          <p:nvPr/>
        </p:nvPicPr>
        <p:blipFill>
          <a:blip r:embed="rId3"/>
          <a:stretch>
            <a:fillRect/>
          </a:stretch>
        </p:blipFill>
        <p:spPr>
          <a:xfrm>
            <a:off x="7746335" y="1995354"/>
            <a:ext cx="4275788" cy="3679732"/>
          </a:xfrm>
          <a:prstGeom prst="rect">
            <a:avLst/>
          </a:prstGeom>
        </p:spPr>
      </p:pic>
      <p:sp>
        <p:nvSpPr>
          <p:cNvPr id="5" name="Rectangle 4"/>
          <p:cNvSpPr/>
          <p:nvPr/>
        </p:nvSpPr>
        <p:spPr>
          <a:xfrm>
            <a:off x="8375868" y="361396"/>
            <a:ext cx="3337162" cy="1384995"/>
          </a:xfrm>
          <a:prstGeom prst="rect">
            <a:avLst/>
          </a:prstGeom>
        </p:spPr>
        <p:txBody>
          <a:bodyPr wrap="square">
            <a:spAutoFit/>
          </a:bodyPr>
          <a:lstStyle/>
          <a:p>
            <a:pPr algn="ctr"/>
            <a:r>
              <a:rPr lang="en-GB" sz="2800" b="1" dirty="0">
                <a:latin typeface="CenturyGothic-Bold"/>
              </a:rPr>
              <a:t>Windrush Passenger </a:t>
            </a:r>
            <a:endParaRPr lang="en-GB" sz="2800" b="1" dirty="0" smtClean="0">
              <a:latin typeface="CenturyGothic-Bold"/>
            </a:endParaRPr>
          </a:p>
          <a:p>
            <a:pPr algn="ctr"/>
            <a:r>
              <a:rPr lang="en-GB" sz="2800" b="1" dirty="0" smtClean="0">
                <a:latin typeface="CenturyGothic-Bold"/>
              </a:rPr>
              <a:t>List</a:t>
            </a:r>
            <a:endParaRPr lang="en-GB" sz="2800" dirty="0"/>
          </a:p>
        </p:txBody>
      </p:sp>
    </p:spTree>
    <p:extLst>
      <p:ext uri="{BB962C8B-B14F-4D97-AF65-F5344CB8AC3E}">
        <p14:creationId xmlns:p14="http://schemas.microsoft.com/office/powerpoint/2010/main" val="369369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23272" y="889522"/>
            <a:ext cx="6096000" cy="1200329"/>
          </a:xfrm>
          <a:prstGeom prst="rect">
            <a:avLst/>
          </a:prstGeom>
          <a:solidFill>
            <a:schemeClr val="bg1"/>
          </a:solidFill>
        </p:spPr>
        <p:txBody>
          <a:bodyPr>
            <a:spAutoFit/>
          </a:bodyPr>
          <a:lstStyle/>
          <a:p>
            <a:r>
              <a:rPr lang="en-GB" dirty="0">
                <a:solidFill>
                  <a:srgbClr val="000000"/>
                </a:solidFill>
                <a:latin typeface="Arial" panose="020B0604020202020204" pitchFamily="34" charset="0"/>
              </a:rPr>
              <a:t>So what did these early migrants from Jamaica, Barbados, Trinidad and other Caribbean countries that were then part of the British Empire, do in the UK when they came to what they saw as ‘the Mother Country</a:t>
            </a:r>
            <a:r>
              <a:rPr lang="en-GB" dirty="0" smtClean="0">
                <a:solidFill>
                  <a:srgbClr val="000000"/>
                </a:solidFill>
                <a:latin typeface="Arial" panose="020B0604020202020204" pitchFamily="34" charset="0"/>
              </a:rPr>
              <a:t>’?</a:t>
            </a:r>
            <a:endParaRPr lang="en-GB" dirty="0">
              <a:solidFill>
                <a:srgbClr val="000000"/>
              </a:solidFill>
              <a:latin typeface="Arial" panose="020B0604020202020204" pitchFamily="34" charset="0"/>
            </a:endParaRPr>
          </a:p>
        </p:txBody>
      </p:sp>
      <p:sp>
        <p:nvSpPr>
          <p:cNvPr id="3" name="TextBox 2"/>
          <p:cNvSpPr txBox="1"/>
          <p:nvPr/>
        </p:nvSpPr>
        <p:spPr>
          <a:xfrm>
            <a:off x="489527" y="221673"/>
            <a:ext cx="3629891" cy="523220"/>
          </a:xfrm>
          <a:prstGeom prst="rect">
            <a:avLst/>
          </a:prstGeom>
          <a:solidFill>
            <a:schemeClr val="bg1"/>
          </a:solidFill>
        </p:spPr>
        <p:txBody>
          <a:bodyPr wrap="square" rtlCol="0">
            <a:spAutoFit/>
          </a:bodyPr>
          <a:lstStyle/>
          <a:p>
            <a:r>
              <a:rPr lang="en-GB" sz="2800" b="1" dirty="0" smtClean="0"/>
              <a:t>Jobs for the Windrush</a:t>
            </a:r>
            <a:endParaRPr lang="en-GB" sz="2800" b="1" dirty="0"/>
          </a:p>
        </p:txBody>
      </p:sp>
      <p:sp>
        <p:nvSpPr>
          <p:cNvPr id="4" name="TextBox 3"/>
          <p:cNvSpPr txBox="1"/>
          <p:nvPr/>
        </p:nvSpPr>
        <p:spPr>
          <a:xfrm>
            <a:off x="7490692" y="381122"/>
            <a:ext cx="3445163" cy="1754326"/>
          </a:xfrm>
          <a:prstGeom prst="rect">
            <a:avLst/>
          </a:prstGeom>
          <a:solidFill>
            <a:schemeClr val="bg1"/>
          </a:solidFill>
        </p:spPr>
        <p:txBody>
          <a:bodyPr wrap="square" rtlCol="0">
            <a:spAutoFit/>
          </a:bodyPr>
          <a:lstStyle/>
          <a:p>
            <a:r>
              <a:rPr lang="en-GB" dirty="0">
                <a:solidFill>
                  <a:srgbClr val="000000"/>
                </a:solidFill>
                <a:latin typeface="Arial" panose="020B0604020202020204" pitchFamily="34" charset="0"/>
              </a:rPr>
              <a:t>The most common sectors in which people from the Caribbean found jobs included, for men, manufacturing and construction, as well as public transport. </a:t>
            </a:r>
            <a:endParaRPr lang="en-GB" dirty="0">
              <a:solidFill>
                <a:srgbClr val="000000"/>
              </a:solidFill>
              <a:latin typeface="Arial" panose="020B0604020202020204" pitchFamily="34" charset="0"/>
            </a:endParaRPr>
          </a:p>
        </p:txBody>
      </p:sp>
      <p:sp>
        <p:nvSpPr>
          <p:cNvPr id="5" name="TextBox 4"/>
          <p:cNvSpPr txBox="1"/>
          <p:nvPr/>
        </p:nvSpPr>
        <p:spPr>
          <a:xfrm>
            <a:off x="461817" y="3482109"/>
            <a:ext cx="3278909" cy="2031325"/>
          </a:xfrm>
          <a:prstGeom prst="rect">
            <a:avLst/>
          </a:prstGeom>
          <a:solidFill>
            <a:schemeClr val="bg1"/>
          </a:solidFill>
        </p:spPr>
        <p:txBody>
          <a:bodyPr wrap="square" rtlCol="0">
            <a:spAutoFit/>
          </a:bodyPr>
          <a:lstStyle/>
          <a:p>
            <a:r>
              <a:rPr lang="en-GB" dirty="0">
                <a:solidFill>
                  <a:srgbClr val="000000"/>
                </a:solidFill>
                <a:latin typeface="Arial" panose="020B0604020202020204" pitchFamily="34" charset="0"/>
              </a:rPr>
              <a:t>Many Caribbean women found employment in the NHS as nurses and nursing aides, as well as in public transport and in manufacturing, especially in the growing white goods industries in cities.</a:t>
            </a:r>
            <a:endParaRPr lang="en-GB" dirty="0">
              <a:solidFill>
                <a:srgbClr val="000000"/>
              </a:solidFill>
              <a:latin typeface="Arial" panose="020B0604020202020204" pitchFamily="34" charset="0"/>
            </a:endParaRPr>
          </a:p>
        </p:txBody>
      </p:sp>
      <p:pic>
        <p:nvPicPr>
          <p:cNvPr id="6" name="Picture 5"/>
          <p:cNvPicPr>
            <a:picLocks noChangeAspect="1"/>
          </p:cNvPicPr>
          <p:nvPr/>
        </p:nvPicPr>
        <p:blipFill rotWithShape="1">
          <a:blip r:embed="rId2"/>
          <a:srcRect l="32297" r="34051" b="11226"/>
          <a:stretch/>
        </p:blipFill>
        <p:spPr>
          <a:xfrm>
            <a:off x="4543371" y="2283361"/>
            <a:ext cx="1616364" cy="2398454"/>
          </a:xfrm>
          <a:prstGeom prst="rect">
            <a:avLst/>
          </a:prstGeom>
        </p:spPr>
      </p:pic>
      <p:pic>
        <p:nvPicPr>
          <p:cNvPr id="7" name="Picture 6"/>
          <p:cNvPicPr>
            <a:picLocks noChangeAspect="1"/>
          </p:cNvPicPr>
          <p:nvPr/>
        </p:nvPicPr>
        <p:blipFill>
          <a:blip r:embed="rId3"/>
          <a:stretch>
            <a:fillRect/>
          </a:stretch>
        </p:blipFill>
        <p:spPr>
          <a:xfrm>
            <a:off x="3866572" y="4857628"/>
            <a:ext cx="2552700" cy="1790700"/>
          </a:xfrm>
          <a:prstGeom prst="rect">
            <a:avLst/>
          </a:prstGeom>
        </p:spPr>
      </p:pic>
      <p:pic>
        <p:nvPicPr>
          <p:cNvPr id="8" name="Picture 7"/>
          <p:cNvPicPr>
            <a:picLocks noChangeAspect="1"/>
          </p:cNvPicPr>
          <p:nvPr/>
        </p:nvPicPr>
        <p:blipFill>
          <a:blip r:embed="rId4"/>
          <a:stretch>
            <a:fillRect/>
          </a:stretch>
        </p:blipFill>
        <p:spPr>
          <a:xfrm>
            <a:off x="9800649" y="1905000"/>
            <a:ext cx="1885950" cy="2419350"/>
          </a:xfrm>
          <a:prstGeom prst="rect">
            <a:avLst/>
          </a:prstGeom>
        </p:spPr>
      </p:pic>
      <p:pic>
        <p:nvPicPr>
          <p:cNvPr id="9" name="Picture 8"/>
          <p:cNvPicPr>
            <a:picLocks noChangeAspect="1"/>
          </p:cNvPicPr>
          <p:nvPr/>
        </p:nvPicPr>
        <p:blipFill rotWithShape="1">
          <a:blip r:embed="rId5"/>
          <a:srcRect t="9870" b="10199"/>
          <a:stretch/>
        </p:blipFill>
        <p:spPr>
          <a:xfrm>
            <a:off x="6916249" y="2246754"/>
            <a:ext cx="2081755" cy="2373745"/>
          </a:xfrm>
          <a:prstGeom prst="rect">
            <a:avLst/>
          </a:prstGeom>
        </p:spPr>
      </p:pic>
      <p:pic>
        <p:nvPicPr>
          <p:cNvPr id="10" name="Picture 9"/>
          <p:cNvPicPr>
            <a:picLocks noChangeAspect="1"/>
          </p:cNvPicPr>
          <p:nvPr/>
        </p:nvPicPr>
        <p:blipFill>
          <a:blip r:embed="rId6"/>
          <a:stretch>
            <a:fillRect/>
          </a:stretch>
        </p:blipFill>
        <p:spPr>
          <a:xfrm>
            <a:off x="8302626" y="5048128"/>
            <a:ext cx="2857500" cy="1600200"/>
          </a:xfrm>
          <a:prstGeom prst="rect">
            <a:avLst/>
          </a:prstGeom>
        </p:spPr>
      </p:pic>
    </p:spTree>
    <p:extLst>
      <p:ext uri="{BB962C8B-B14F-4D97-AF65-F5344CB8AC3E}">
        <p14:creationId xmlns:p14="http://schemas.microsoft.com/office/powerpoint/2010/main" val="4025557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22037" y="535709"/>
            <a:ext cx="10113818" cy="4308872"/>
          </a:xfrm>
          <a:prstGeom prst="rect">
            <a:avLst/>
          </a:prstGeom>
          <a:solidFill>
            <a:schemeClr val="bg1"/>
          </a:solidFill>
        </p:spPr>
        <p:txBody>
          <a:bodyPr wrap="square" rtlCol="0">
            <a:spAutoFit/>
          </a:bodyPr>
          <a:lstStyle/>
          <a:p>
            <a:r>
              <a:rPr lang="en-GB" sz="3200" dirty="0" smtClean="0"/>
              <a:t>Activity-</a:t>
            </a:r>
          </a:p>
          <a:p>
            <a:pPr marL="342900" indent="-342900">
              <a:buFontTx/>
              <a:buAutoNum type="arabicPeriod"/>
            </a:pPr>
            <a:r>
              <a:rPr lang="en-GB" sz="3200" dirty="0" smtClean="0"/>
              <a:t>Answer the 7 questions on the passengers list of the Windrush</a:t>
            </a:r>
          </a:p>
          <a:p>
            <a:pPr marL="342900" indent="-342900">
              <a:buFontTx/>
              <a:buAutoNum type="arabicPeriod"/>
            </a:pPr>
            <a:r>
              <a:rPr lang="en-GB" sz="3200" dirty="0" smtClean="0"/>
              <a:t>Write about What </a:t>
            </a:r>
            <a:r>
              <a:rPr lang="en-GB" sz="3200" dirty="0"/>
              <a:t>was it like to emigrate to Britain in 1948? </a:t>
            </a:r>
            <a:endParaRPr lang="en-GB" sz="3200" dirty="0" smtClean="0"/>
          </a:p>
          <a:p>
            <a:pPr marL="342900" indent="-342900">
              <a:buFontTx/>
              <a:buAutoNum type="arabicPeriod"/>
            </a:pPr>
            <a:endParaRPr lang="en-GB" sz="3200" dirty="0"/>
          </a:p>
          <a:p>
            <a:pPr marL="342900" indent="-342900">
              <a:buFontTx/>
              <a:buAutoNum type="arabicPeriod"/>
            </a:pPr>
            <a:endParaRPr lang="en-GB" sz="3200" dirty="0" smtClean="0"/>
          </a:p>
          <a:p>
            <a:r>
              <a:rPr lang="en-GB" sz="3200" dirty="0" smtClean="0"/>
              <a:t>Use all the resources to help you. </a:t>
            </a:r>
          </a:p>
          <a:p>
            <a:endParaRPr lang="en-GB" dirty="0"/>
          </a:p>
        </p:txBody>
      </p:sp>
    </p:spTree>
    <p:extLst>
      <p:ext uri="{BB962C8B-B14F-4D97-AF65-F5344CB8AC3E}">
        <p14:creationId xmlns:p14="http://schemas.microsoft.com/office/powerpoint/2010/main" val="402351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85371" y="420914"/>
            <a:ext cx="7184571" cy="584775"/>
          </a:xfrm>
          <a:prstGeom prst="rect">
            <a:avLst/>
          </a:prstGeom>
          <a:noFill/>
        </p:spPr>
        <p:txBody>
          <a:bodyPr wrap="square" rtlCol="0">
            <a:spAutoFit/>
          </a:bodyPr>
          <a:lstStyle/>
          <a:p>
            <a:r>
              <a:rPr lang="en-GB" sz="3200" dirty="0" smtClean="0"/>
              <a:t>Resources- copy the links to your browser</a:t>
            </a:r>
            <a:endParaRPr lang="en-GB" sz="3200" dirty="0"/>
          </a:p>
        </p:txBody>
      </p:sp>
      <p:sp>
        <p:nvSpPr>
          <p:cNvPr id="6" name="TextBox 5"/>
          <p:cNvSpPr txBox="1"/>
          <p:nvPr/>
        </p:nvSpPr>
        <p:spPr>
          <a:xfrm>
            <a:off x="1161143" y="1349829"/>
            <a:ext cx="6284686" cy="4801314"/>
          </a:xfrm>
          <a:prstGeom prst="rect">
            <a:avLst/>
          </a:prstGeom>
          <a:noFill/>
        </p:spPr>
        <p:txBody>
          <a:bodyPr wrap="square" rtlCol="0">
            <a:spAutoFit/>
          </a:bodyPr>
          <a:lstStyle/>
          <a:p>
            <a:r>
              <a:rPr lang="en-GB" b="1" dirty="0"/>
              <a:t>Windrush: Who exactly was on board?</a:t>
            </a:r>
            <a:endParaRPr lang="en-GB" dirty="0" smtClean="0">
              <a:hlinkClick r:id="rId2"/>
            </a:endParaRPr>
          </a:p>
          <a:p>
            <a:r>
              <a:rPr lang="en-GB" dirty="0" smtClean="0">
                <a:hlinkClick r:id="rId2"/>
              </a:rPr>
              <a:t>https</a:t>
            </a:r>
            <a:r>
              <a:rPr lang="en-GB" dirty="0">
                <a:hlinkClick r:id="rId2"/>
              </a:rPr>
              <a:t>://</a:t>
            </a:r>
            <a:r>
              <a:rPr lang="en-GB" dirty="0" smtClean="0">
                <a:hlinkClick r:id="rId2"/>
              </a:rPr>
              <a:t>www.bbc.co.uk/news/uk-43808007</a:t>
            </a:r>
            <a:endParaRPr lang="en-GB" dirty="0" smtClean="0"/>
          </a:p>
          <a:p>
            <a:endParaRPr lang="en-GB" dirty="0"/>
          </a:p>
          <a:p>
            <a:r>
              <a:rPr lang="en-GB" b="1" dirty="0" smtClean="0"/>
              <a:t>Advice </a:t>
            </a:r>
            <a:r>
              <a:rPr lang="en-GB" b="1" dirty="0"/>
              <a:t>for the Windrush generation on what to do next</a:t>
            </a:r>
            <a:endParaRPr lang="en-GB" dirty="0" smtClean="0"/>
          </a:p>
          <a:p>
            <a:r>
              <a:rPr lang="en-GB" dirty="0"/>
              <a:t> </a:t>
            </a:r>
            <a:r>
              <a:rPr lang="en-GB" dirty="0">
                <a:hlinkClick r:id="rId3"/>
              </a:rPr>
              <a:t>https://</a:t>
            </a:r>
            <a:r>
              <a:rPr lang="en-GB" dirty="0" smtClean="0">
                <a:hlinkClick r:id="rId3"/>
              </a:rPr>
              <a:t>www.bbc.co.uk/news/uk-43823632</a:t>
            </a:r>
            <a:r>
              <a:rPr lang="en-GB" dirty="0" smtClean="0"/>
              <a:t> </a:t>
            </a:r>
          </a:p>
          <a:p>
            <a:endParaRPr lang="en-GB" dirty="0"/>
          </a:p>
          <a:p>
            <a:r>
              <a:rPr lang="en-GB" b="1" dirty="0"/>
              <a:t>Windrush generation: Who are they and why are they facing problems</a:t>
            </a:r>
            <a:r>
              <a:rPr lang="en-GB" b="1" dirty="0" smtClean="0"/>
              <a:t>? </a:t>
            </a:r>
            <a:endParaRPr lang="en-GB" dirty="0" smtClean="0"/>
          </a:p>
          <a:p>
            <a:r>
              <a:rPr lang="en-GB" dirty="0">
                <a:hlinkClick r:id="rId4"/>
              </a:rPr>
              <a:t>https://</a:t>
            </a:r>
            <a:r>
              <a:rPr lang="en-GB" dirty="0" smtClean="0">
                <a:hlinkClick r:id="rId4"/>
              </a:rPr>
              <a:t>www.bbc.co.uk/news/uk-43782241</a:t>
            </a:r>
            <a:r>
              <a:rPr lang="en-GB" dirty="0" smtClean="0"/>
              <a:t> </a:t>
            </a:r>
          </a:p>
          <a:p>
            <a:endParaRPr lang="en-GB" dirty="0" smtClean="0"/>
          </a:p>
          <a:p>
            <a:r>
              <a:rPr lang="en-GB" b="1" dirty="0" smtClean="0"/>
              <a:t>Arrival </a:t>
            </a:r>
            <a:r>
              <a:rPr lang="en-GB" b="1" dirty="0"/>
              <a:t>of HMT Empire Windrush</a:t>
            </a:r>
            <a:r>
              <a:rPr lang="en-GB" dirty="0"/>
              <a:t> </a:t>
            </a:r>
          </a:p>
          <a:p>
            <a:r>
              <a:rPr lang="en-GB" dirty="0" smtClean="0">
                <a:hlinkClick r:id="rId5"/>
              </a:rPr>
              <a:t>https</a:t>
            </a:r>
            <a:r>
              <a:rPr lang="en-GB" dirty="0">
                <a:hlinkClick r:id="rId5"/>
              </a:rPr>
              <a:t>://</a:t>
            </a:r>
            <a:r>
              <a:rPr lang="en-GB" dirty="0" smtClean="0">
                <a:hlinkClick r:id="rId5"/>
              </a:rPr>
              <a:t>youtu.be/QDH4IBeZF-M</a:t>
            </a:r>
            <a:r>
              <a:rPr lang="en-GB" dirty="0" smtClean="0"/>
              <a:t> </a:t>
            </a:r>
          </a:p>
          <a:p>
            <a:endParaRPr lang="en-GB" dirty="0"/>
          </a:p>
          <a:p>
            <a:r>
              <a:rPr lang="en-GB" b="1" dirty="0"/>
              <a:t>Lord Kitchener - London Is Good Place </a:t>
            </a:r>
            <a:r>
              <a:rPr lang="en-GB" b="1" dirty="0" smtClean="0"/>
              <a:t>For</a:t>
            </a:r>
          </a:p>
          <a:p>
            <a:r>
              <a:rPr lang="en-GB" b="1" dirty="0">
                <a:hlinkClick r:id="rId6"/>
              </a:rPr>
              <a:t>https://</a:t>
            </a:r>
            <a:r>
              <a:rPr lang="en-GB" b="1" dirty="0" smtClean="0">
                <a:hlinkClick r:id="rId6"/>
              </a:rPr>
              <a:t>youtu.be/su6yNdw5wYo</a:t>
            </a:r>
            <a:r>
              <a:rPr lang="en-GB" b="1" dirty="0" smtClean="0"/>
              <a:t> </a:t>
            </a:r>
            <a:endParaRPr lang="en-GB" b="1" dirty="0"/>
          </a:p>
          <a:p>
            <a:endParaRPr lang="en-GB" dirty="0"/>
          </a:p>
          <a:p>
            <a:endParaRPr lang="en-GB" dirty="0"/>
          </a:p>
        </p:txBody>
      </p:sp>
    </p:spTree>
    <p:extLst>
      <p:ext uri="{BB962C8B-B14F-4D97-AF65-F5344CB8AC3E}">
        <p14:creationId xmlns:p14="http://schemas.microsoft.com/office/powerpoint/2010/main" val="3792886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501</Words>
  <Application>Microsoft Office PowerPoint</Application>
  <PresentationFormat>Widescreen</PresentationFormat>
  <Paragraphs>46</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AvenirNext-Medium</vt:lpstr>
      <vt:lpstr>AvenirNext-Regular</vt:lpstr>
      <vt:lpstr>Calibri</vt:lpstr>
      <vt:lpstr>Calibri Light</vt:lpstr>
      <vt:lpstr>CenturyGothic-Bold</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Mcdonald</dc:creator>
  <cp:lastModifiedBy>C Mcdonald</cp:lastModifiedBy>
  <cp:revision>45</cp:revision>
  <dcterms:created xsi:type="dcterms:W3CDTF">2020-04-22T13:46:52Z</dcterms:created>
  <dcterms:modified xsi:type="dcterms:W3CDTF">2020-04-24T10:29:56Z</dcterms:modified>
</cp:coreProperties>
</file>